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vml" ContentType="application/vnd.openxmlformats-officedocument.vmlDrawing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9.xml" ContentType="application/vnd.openxmlformats-officedocument.presentationml.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66" r:id="rId6"/>
    <p:sldId id="267" r:id="rId7"/>
    <p:sldId id="268" r:id="rId8"/>
    <p:sldId id="356" r:id="rId9"/>
    <p:sldId id="259" r:id="rId10"/>
    <p:sldId id="260" r:id="rId11"/>
    <p:sldId id="261" r:id="rId12"/>
    <p:sldId id="275" r:id="rId13"/>
    <p:sldId id="269" r:id="rId14"/>
    <p:sldId id="271" r:id="rId15"/>
    <p:sldId id="272" r:id="rId16"/>
    <p:sldId id="270" r:id="rId17"/>
    <p:sldId id="277" r:id="rId18"/>
    <p:sldId id="279" r:id="rId19"/>
    <p:sldId id="281" r:id="rId20"/>
    <p:sldId id="282" r:id="rId21"/>
    <p:sldId id="287" r:id="rId22"/>
    <p:sldId id="288" r:id="rId23"/>
    <p:sldId id="290" r:id="rId24"/>
    <p:sldId id="291" r:id="rId25"/>
    <p:sldId id="292" r:id="rId26"/>
    <p:sldId id="293" r:id="rId27"/>
    <p:sldId id="296" r:id="rId28"/>
    <p:sldId id="297" r:id="rId29"/>
    <p:sldId id="299" r:id="rId30"/>
    <p:sldId id="304" r:id="rId31"/>
    <p:sldId id="305" r:id="rId32"/>
    <p:sldId id="306" r:id="rId33"/>
    <p:sldId id="307" r:id="rId34"/>
    <p:sldId id="308" r:id="rId35"/>
    <p:sldId id="311" r:id="rId36"/>
    <p:sldId id="312" r:id="rId37"/>
    <p:sldId id="313" r:id="rId38"/>
    <p:sldId id="314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15" r:id="rId47"/>
    <p:sldId id="316" r:id="rId48"/>
    <p:sldId id="317" r:id="rId49"/>
    <p:sldId id="318" r:id="rId50"/>
    <p:sldId id="326" r:id="rId51"/>
    <p:sldId id="327" r:id="rId52"/>
    <p:sldId id="295" r:id="rId53"/>
    <p:sldId id="285" r:id="rId54"/>
    <p:sldId id="286" r:id="rId55"/>
    <p:sldId id="328" r:id="rId56"/>
    <p:sldId id="329" r:id="rId57"/>
    <p:sldId id="353" r:id="rId58"/>
    <p:sldId id="330" r:id="rId59"/>
    <p:sldId id="331" r:id="rId60"/>
    <p:sldId id="332" r:id="rId61"/>
    <p:sldId id="354" r:id="rId62"/>
    <p:sldId id="333" r:id="rId63"/>
    <p:sldId id="334" r:id="rId64"/>
    <p:sldId id="335" r:id="rId65"/>
    <p:sldId id="337" r:id="rId66"/>
    <p:sldId id="347" r:id="rId67"/>
    <p:sldId id="338" r:id="rId68"/>
    <p:sldId id="355" r:id="rId69"/>
    <p:sldId id="351" r:id="rId70"/>
    <p:sldId id="349" r:id="rId71"/>
    <p:sldId id="339" r:id="rId72"/>
    <p:sldId id="352" r:id="rId73"/>
    <p:sldId id="340" r:id="rId74"/>
    <p:sldId id="345" r:id="rId75"/>
    <p:sldId id="341" r:id="rId76"/>
    <p:sldId id="346" r:id="rId77"/>
    <p:sldId id="342" r:id="rId78"/>
    <p:sldId id="344" r:id="rId79"/>
    <p:sldId id="357" r:id="rId80"/>
    <p:sldId id="343" r:id="rId81"/>
    <p:sldId id="265" r:id="rId8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15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2.xml"/><Relationship Id="rId2" Type="http://schemas.openxmlformats.org/officeDocument/2006/relationships/slide" Target="slides/slide51.xml"/><Relationship Id="rId1" Type="http://schemas.openxmlformats.org/officeDocument/2006/relationships/slide" Target="slides/slide1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D8AA78-AB68-4D29-85AC-F854C4148CC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AD3212E-37CD-4703-81DD-7C9F470B7596}">
      <dgm:prSet phldrT="[Texto]"/>
      <dgm:spPr/>
      <dgm:t>
        <a:bodyPr/>
        <a:lstStyle/>
        <a:p>
          <a:r>
            <a:rPr lang="es-ES" dirty="0" smtClean="0"/>
            <a:t>MACROAMBIENTE</a:t>
          </a:r>
          <a:endParaRPr lang="es-ES" dirty="0"/>
        </a:p>
      </dgm:t>
    </dgm:pt>
    <dgm:pt modelId="{453A9835-868E-4E02-AE12-15EB0B0DAE25}" type="parTrans" cxnId="{B22C3ED3-652E-490A-B4E3-AEACB3D296BA}">
      <dgm:prSet/>
      <dgm:spPr/>
      <dgm:t>
        <a:bodyPr/>
        <a:lstStyle/>
        <a:p>
          <a:endParaRPr lang="es-ES"/>
        </a:p>
      </dgm:t>
    </dgm:pt>
    <dgm:pt modelId="{F1DD8583-0600-47FC-A7FE-8A1A0A833931}" type="sibTrans" cxnId="{B22C3ED3-652E-490A-B4E3-AEACB3D296BA}">
      <dgm:prSet/>
      <dgm:spPr/>
      <dgm:t>
        <a:bodyPr/>
        <a:lstStyle/>
        <a:p>
          <a:endParaRPr lang="es-ES"/>
        </a:p>
      </dgm:t>
    </dgm:pt>
    <dgm:pt modelId="{3A979803-9636-4DA9-9D05-56561245BE71}">
      <dgm:prSet phldrT="[Texto]"/>
      <dgm:spPr/>
      <dgm:t>
        <a:bodyPr/>
        <a:lstStyle/>
        <a:p>
          <a:r>
            <a:rPr lang="es-ES" dirty="0" smtClean="0"/>
            <a:t>Condiciones Económicas</a:t>
          </a:r>
          <a:endParaRPr lang="es-ES" dirty="0"/>
        </a:p>
      </dgm:t>
    </dgm:pt>
    <dgm:pt modelId="{4CA8CA16-D45E-477A-B63F-F382AE1607AC}" type="parTrans" cxnId="{EABF1422-5424-4E33-9E0C-E230D7683DD3}">
      <dgm:prSet/>
      <dgm:spPr/>
      <dgm:t>
        <a:bodyPr/>
        <a:lstStyle/>
        <a:p>
          <a:endParaRPr lang="es-ES"/>
        </a:p>
      </dgm:t>
    </dgm:pt>
    <dgm:pt modelId="{7D983E17-DC07-4416-A20B-A5A27E10B8F3}" type="sibTrans" cxnId="{EABF1422-5424-4E33-9E0C-E230D7683DD3}">
      <dgm:prSet/>
      <dgm:spPr/>
      <dgm:t>
        <a:bodyPr/>
        <a:lstStyle/>
        <a:p>
          <a:endParaRPr lang="es-ES"/>
        </a:p>
      </dgm:t>
    </dgm:pt>
    <dgm:pt modelId="{2453DF2E-A6FE-4563-BAD9-413B3003FA0D}">
      <dgm:prSet phldrT="[Texto]"/>
      <dgm:spPr/>
      <dgm:t>
        <a:bodyPr/>
        <a:lstStyle/>
        <a:p>
          <a:r>
            <a:rPr lang="es-ES" dirty="0" smtClean="0"/>
            <a:t>Condiciones socio-culturales</a:t>
          </a:r>
          <a:endParaRPr lang="es-ES" dirty="0"/>
        </a:p>
      </dgm:t>
    </dgm:pt>
    <dgm:pt modelId="{3A29DFF8-6DC8-47BA-A166-CC98B62610EE}" type="parTrans" cxnId="{47AC09C7-4A67-4EBA-A397-FA0423DF947F}">
      <dgm:prSet/>
      <dgm:spPr/>
      <dgm:t>
        <a:bodyPr/>
        <a:lstStyle/>
        <a:p>
          <a:endParaRPr lang="es-ES"/>
        </a:p>
      </dgm:t>
    </dgm:pt>
    <dgm:pt modelId="{B9AABB37-3717-478C-BD58-51811232C9C7}" type="sibTrans" cxnId="{47AC09C7-4A67-4EBA-A397-FA0423DF947F}">
      <dgm:prSet/>
      <dgm:spPr/>
      <dgm:t>
        <a:bodyPr/>
        <a:lstStyle/>
        <a:p>
          <a:endParaRPr lang="es-ES"/>
        </a:p>
      </dgm:t>
    </dgm:pt>
    <dgm:pt modelId="{D3E4AA15-97F2-41F8-B243-046EE38877A4}">
      <dgm:prSet phldrT="[Texto]"/>
      <dgm:spPr/>
      <dgm:t>
        <a:bodyPr/>
        <a:lstStyle/>
        <a:p>
          <a:r>
            <a:rPr lang="es-ES" dirty="0" smtClean="0"/>
            <a:t>MICROAMBIENTE</a:t>
          </a:r>
          <a:endParaRPr lang="es-ES" dirty="0"/>
        </a:p>
      </dgm:t>
    </dgm:pt>
    <dgm:pt modelId="{50424E79-9930-4F30-A1A0-CE90FD96424F}" type="parTrans" cxnId="{805F51EC-1E47-4DBA-AF90-9B87D9C49BD1}">
      <dgm:prSet/>
      <dgm:spPr/>
      <dgm:t>
        <a:bodyPr/>
        <a:lstStyle/>
        <a:p>
          <a:endParaRPr lang="es-ES"/>
        </a:p>
      </dgm:t>
    </dgm:pt>
    <dgm:pt modelId="{040FF6E1-2049-4D21-AD9E-A3227523C9FB}" type="sibTrans" cxnId="{805F51EC-1E47-4DBA-AF90-9B87D9C49BD1}">
      <dgm:prSet/>
      <dgm:spPr/>
      <dgm:t>
        <a:bodyPr/>
        <a:lstStyle/>
        <a:p>
          <a:endParaRPr lang="es-ES"/>
        </a:p>
      </dgm:t>
    </dgm:pt>
    <dgm:pt modelId="{72D3A67E-47B1-436D-9043-8CFA7DA27C7A}">
      <dgm:prSet phldrT="[Texto]"/>
      <dgm:spPr/>
      <dgm:t>
        <a:bodyPr/>
        <a:lstStyle/>
        <a:p>
          <a:r>
            <a:rPr lang="es-ES" dirty="0" smtClean="0"/>
            <a:t>Condiciones político legales</a:t>
          </a:r>
          <a:endParaRPr lang="es-ES" dirty="0"/>
        </a:p>
      </dgm:t>
    </dgm:pt>
    <dgm:pt modelId="{C95AFC99-FA9B-4352-AD81-7CA91D0439B7}" type="parTrans" cxnId="{4E5BBC9F-217A-4028-8AD1-8DDC2F75A29F}">
      <dgm:prSet/>
      <dgm:spPr/>
      <dgm:t>
        <a:bodyPr/>
        <a:lstStyle/>
        <a:p>
          <a:endParaRPr lang="es-ES"/>
        </a:p>
      </dgm:t>
    </dgm:pt>
    <dgm:pt modelId="{0E5CFB70-F04D-4660-AA04-D1137A4DB99A}" type="sibTrans" cxnId="{4E5BBC9F-217A-4028-8AD1-8DDC2F75A29F}">
      <dgm:prSet/>
      <dgm:spPr/>
      <dgm:t>
        <a:bodyPr/>
        <a:lstStyle/>
        <a:p>
          <a:endParaRPr lang="es-ES"/>
        </a:p>
      </dgm:t>
    </dgm:pt>
    <dgm:pt modelId="{A4EEE457-3FAF-4790-A555-17D73E2150CC}">
      <dgm:prSet phldrT="[Texto]"/>
      <dgm:spPr/>
      <dgm:t>
        <a:bodyPr/>
        <a:lstStyle/>
        <a:p>
          <a:r>
            <a:rPr lang="es-ES" dirty="0" smtClean="0"/>
            <a:t>Condiciones tecnológicas</a:t>
          </a:r>
          <a:endParaRPr lang="es-ES" dirty="0"/>
        </a:p>
      </dgm:t>
    </dgm:pt>
    <dgm:pt modelId="{FC92DC4C-4663-4B92-9436-2D8EB37AB635}" type="parTrans" cxnId="{79363EAF-1744-46A5-A184-77EEE77B701F}">
      <dgm:prSet/>
      <dgm:spPr/>
      <dgm:t>
        <a:bodyPr/>
        <a:lstStyle/>
        <a:p>
          <a:endParaRPr lang="es-ES"/>
        </a:p>
      </dgm:t>
    </dgm:pt>
    <dgm:pt modelId="{8D7F0D38-B799-4906-9563-E8325F382716}" type="sibTrans" cxnId="{79363EAF-1744-46A5-A184-77EEE77B701F}">
      <dgm:prSet/>
      <dgm:spPr/>
      <dgm:t>
        <a:bodyPr/>
        <a:lstStyle/>
        <a:p>
          <a:endParaRPr lang="es-ES"/>
        </a:p>
      </dgm:t>
    </dgm:pt>
    <dgm:pt modelId="{7FE73D2E-CC58-4116-9A66-671BEA3006F8}">
      <dgm:prSet phldrT="[Texto]"/>
      <dgm:spPr/>
      <dgm:t>
        <a:bodyPr/>
        <a:lstStyle/>
        <a:p>
          <a:endParaRPr lang="es-ES" dirty="0"/>
        </a:p>
      </dgm:t>
    </dgm:pt>
    <dgm:pt modelId="{0B9A076C-C383-472C-99BA-7BF1B61EFF57}" type="parTrans" cxnId="{E9871B22-E779-427D-99C1-28C9598FE1CA}">
      <dgm:prSet/>
      <dgm:spPr/>
      <dgm:t>
        <a:bodyPr/>
        <a:lstStyle/>
        <a:p>
          <a:endParaRPr lang="es-ES"/>
        </a:p>
      </dgm:t>
    </dgm:pt>
    <dgm:pt modelId="{F6A905DB-7F92-463D-AE91-B848AAE40042}" type="sibTrans" cxnId="{E9871B22-E779-427D-99C1-28C9598FE1CA}">
      <dgm:prSet/>
      <dgm:spPr/>
      <dgm:t>
        <a:bodyPr/>
        <a:lstStyle/>
        <a:p>
          <a:endParaRPr lang="es-ES"/>
        </a:p>
      </dgm:t>
    </dgm:pt>
    <dgm:pt modelId="{D4EB8424-29C8-4060-AE6C-E2BDA5A79020}">
      <dgm:prSet phldrT="[Texto]"/>
      <dgm:spPr/>
      <dgm:t>
        <a:bodyPr/>
        <a:lstStyle/>
        <a:p>
          <a:r>
            <a:rPr lang="es-ES" dirty="0" smtClean="0"/>
            <a:t>Reguladores</a:t>
          </a:r>
          <a:endParaRPr lang="es-ES" dirty="0"/>
        </a:p>
      </dgm:t>
    </dgm:pt>
    <dgm:pt modelId="{B52EC18C-502E-4F3E-8841-6F618B5A7BD6}" type="sibTrans" cxnId="{C3C721AB-2BA8-491B-8980-13946740690C}">
      <dgm:prSet/>
      <dgm:spPr/>
      <dgm:t>
        <a:bodyPr/>
        <a:lstStyle/>
        <a:p>
          <a:endParaRPr lang="es-ES"/>
        </a:p>
      </dgm:t>
    </dgm:pt>
    <dgm:pt modelId="{B8E6019D-AC89-4187-A964-3E02EE0F7520}" type="parTrans" cxnId="{C3C721AB-2BA8-491B-8980-13946740690C}">
      <dgm:prSet/>
      <dgm:spPr/>
      <dgm:t>
        <a:bodyPr/>
        <a:lstStyle/>
        <a:p>
          <a:endParaRPr lang="es-ES"/>
        </a:p>
      </dgm:t>
    </dgm:pt>
    <dgm:pt modelId="{E40B0F5C-3ECC-4E8C-BFA0-C43258912EF7}">
      <dgm:prSet phldrT="[Texto]"/>
      <dgm:spPr/>
      <dgm:t>
        <a:bodyPr/>
        <a:lstStyle/>
        <a:p>
          <a:r>
            <a:rPr lang="es-ES" dirty="0" smtClean="0"/>
            <a:t>Competencia</a:t>
          </a:r>
          <a:endParaRPr lang="es-ES" dirty="0"/>
        </a:p>
      </dgm:t>
    </dgm:pt>
    <dgm:pt modelId="{4922A344-A5FD-44B1-AF95-FF241243EC04}" type="sibTrans" cxnId="{2458677E-CDC8-4829-AC4A-CDDCC855B611}">
      <dgm:prSet/>
      <dgm:spPr/>
      <dgm:t>
        <a:bodyPr/>
        <a:lstStyle/>
        <a:p>
          <a:endParaRPr lang="es-ES"/>
        </a:p>
      </dgm:t>
    </dgm:pt>
    <dgm:pt modelId="{388C5280-8FFB-46D1-8F88-BBE4BBDE582B}" type="parTrans" cxnId="{2458677E-CDC8-4829-AC4A-CDDCC855B611}">
      <dgm:prSet/>
      <dgm:spPr/>
      <dgm:t>
        <a:bodyPr/>
        <a:lstStyle/>
        <a:p>
          <a:endParaRPr lang="es-ES"/>
        </a:p>
      </dgm:t>
    </dgm:pt>
    <dgm:pt modelId="{52CED56C-5F6F-4D06-B84C-FB2F38D6D6CF}">
      <dgm:prSet phldrT="[Texto]"/>
      <dgm:spPr/>
      <dgm:t>
        <a:bodyPr/>
        <a:lstStyle/>
        <a:p>
          <a:r>
            <a:rPr lang="es-ES" dirty="0" smtClean="0"/>
            <a:t>Proveedores</a:t>
          </a:r>
          <a:endParaRPr lang="es-ES" dirty="0"/>
        </a:p>
      </dgm:t>
    </dgm:pt>
    <dgm:pt modelId="{A8A55182-0BBF-418A-8902-6DAB28BA3946}" type="sibTrans" cxnId="{E70165AD-B2C8-4911-99C6-86CCA48F024E}">
      <dgm:prSet/>
      <dgm:spPr/>
      <dgm:t>
        <a:bodyPr/>
        <a:lstStyle/>
        <a:p>
          <a:endParaRPr lang="es-ES"/>
        </a:p>
      </dgm:t>
    </dgm:pt>
    <dgm:pt modelId="{12FEB863-6966-4DBF-98D8-D3773C4911F7}" type="parTrans" cxnId="{E70165AD-B2C8-4911-99C6-86CCA48F024E}">
      <dgm:prSet/>
      <dgm:spPr/>
      <dgm:t>
        <a:bodyPr/>
        <a:lstStyle/>
        <a:p>
          <a:endParaRPr lang="es-ES"/>
        </a:p>
      </dgm:t>
    </dgm:pt>
    <dgm:pt modelId="{92F59910-2A2A-4775-85F8-91269779F7DD}">
      <dgm:prSet phldrT="[Texto]"/>
      <dgm:spPr/>
      <dgm:t>
        <a:bodyPr/>
        <a:lstStyle/>
        <a:p>
          <a:r>
            <a:rPr lang="es-ES" dirty="0" smtClean="0"/>
            <a:t>Clientes</a:t>
          </a:r>
          <a:endParaRPr lang="es-ES" dirty="0"/>
        </a:p>
      </dgm:t>
    </dgm:pt>
    <dgm:pt modelId="{A23C8543-45D5-447E-A497-3BBF3B62BDD6}" type="sibTrans" cxnId="{F4B58B4F-EF66-4CB2-8A5B-C1B3456048BF}">
      <dgm:prSet/>
      <dgm:spPr/>
      <dgm:t>
        <a:bodyPr/>
        <a:lstStyle/>
        <a:p>
          <a:endParaRPr lang="es-ES"/>
        </a:p>
      </dgm:t>
    </dgm:pt>
    <dgm:pt modelId="{FC285673-9D4A-4060-BD2C-5B6A69081AA5}" type="parTrans" cxnId="{F4B58B4F-EF66-4CB2-8A5B-C1B3456048BF}">
      <dgm:prSet/>
      <dgm:spPr/>
      <dgm:t>
        <a:bodyPr/>
        <a:lstStyle/>
        <a:p>
          <a:endParaRPr lang="es-ES"/>
        </a:p>
      </dgm:t>
    </dgm:pt>
    <dgm:pt modelId="{51BD1BC6-EB91-4DE7-97DE-8B0D41000486}" type="pres">
      <dgm:prSet presAssocID="{E0D8AA78-AB68-4D29-85AC-F854C4148CC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2C2C7B8-9424-48CF-884F-BDB80B72B99E}" type="pres">
      <dgm:prSet presAssocID="{2AD3212E-37CD-4703-81DD-7C9F470B7596}" presName="composite" presStyleCnt="0"/>
      <dgm:spPr/>
    </dgm:pt>
    <dgm:pt modelId="{8AAE11BB-649C-458C-82A6-09EDD21007D0}" type="pres">
      <dgm:prSet presAssocID="{2AD3212E-37CD-4703-81DD-7C9F470B7596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9EEDE67-6F29-4A2A-9DBA-FCBAF6C1F3D0}" type="pres">
      <dgm:prSet presAssocID="{2AD3212E-37CD-4703-81DD-7C9F470B7596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492B14-2904-447D-99B2-5C973EC2185C}" type="pres">
      <dgm:prSet presAssocID="{F1DD8583-0600-47FC-A7FE-8A1A0A833931}" presName="space" presStyleCnt="0"/>
      <dgm:spPr/>
    </dgm:pt>
    <dgm:pt modelId="{3F851B89-58EE-41A4-99B9-E5A1B7AF55F5}" type="pres">
      <dgm:prSet presAssocID="{D3E4AA15-97F2-41F8-B243-046EE38877A4}" presName="composite" presStyleCnt="0"/>
      <dgm:spPr/>
    </dgm:pt>
    <dgm:pt modelId="{96DC0EC4-E113-4B29-984A-7E19905504E7}" type="pres">
      <dgm:prSet presAssocID="{D3E4AA15-97F2-41F8-B243-046EE38877A4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F8DF341-7448-485E-A642-435F977B991D}" type="pres">
      <dgm:prSet presAssocID="{D3E4AA15-97F2-41F8-B243-046EE38877A4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BD6485B-9B5D-48E7-8C7A-142D6AD5B3DD}" type="presOf" srcId="{92F59910-2A2A-4775-85F8-91269779F7DD}" destId="{3F8DF341-7448-485E-A642-435F977B991D}" srcOrd="0" destOrd="0" presId="urn:microsoft.com/office/officeart/2005/8/layout/hList1"/>
    <dgm:cxn modelId="{B22C3ED3-652E-490A-B4E3-AEACB3D296BA}" srcId="{E0D8AA78-AB68-4D29-85AC-F854C4148CC1}" destId="{2AD3212E-37CD-4703-81DD-7C9F470B7596}" srcOrd="0" destOrd="0" parTransId="{453A9835-868E-4E02-AE12-15EB0B0DAE25}" sibTransId="{F1DD8583-0600-47FC-A7FE-8A1A0A833931}"/>
    <dgm:cxn modelId="{81BC77AA-D141-4ED7-B7DD-CBDF37813936}" type="presOf" srcId="{D4EB8424-29C8-4060-AE6C-E2BDA5A79020}" destId="{3F8DF341-7448-485E-A642-435F977B991D}" srcOrd="0" destOrd="3" presId="urn:microsoft.com/office/officeart/2005/8/layout/hList1"/>
    <dgm:cxn modelId="{88F33561-B2C8-4C53-8441-0C99C3EA7D5E}" type="presOf" srcId="{E40B0F5C-3ECC-4E8C-BFA0-C43258912EF7}" destId="{3F8DF341-7448-485E-A642-435F977B991D}" srcOrd="0" destOrd="2" presId="urn:microsoft.com/office/officeart/2005/8/layout/hList1"/>
    <dgm:cxn modelId="{4E5BBC9F-217A-4028-8AD1-8DDC2F75A29F}" srcId="{2AD3212E-37CD-4703-81DD-7C9F470B7596}" destId="{72D3A67E-47B1-436D-9043-8CFA7DA27C7A}" srcOrd="2" destOrd="0" parTransId="{C95AFC99-FA9B-4352-AD81-7CA91D0439B7}" sibTransId="{0E5CFB70-F04D-4660-AA04-D1137A4DB99A}"/>
    <dgm:cxn modelId="{805F51EC-1E47-4DBA-AF90-9B87D9C49BD1}" srcId="{E0D8AA78-AB68-4D29-85AC-F854C4148CC1}" destId="{D3E4AA15-97F2-41F8-B243-046EE38877A4}" srcOrd="1" destOrd="0" parTransId="{50424E79-9930-4F30-A1A0-CE90FD96424F}" sibTransId="{040FF6E1-2049-4D21-AD9E-A3227523C9FB}"/>
    <dgm:cxn modelId="{AB21E9D4-82D8-40C4-A74A-EB408191F3D2}" type="presOf" srcId="{52CED56C-5F6F-4D06-B84C-FB2F38D6D6CF}" destId="{3F8DF341-7448-485E-A642-435F977B991D}" srcOrd="0" destOrd="1" presId="urn:microsoft.com/office/officeart/2005/8/layout/hList1"/>
    <dgm:cxn modelId="{EF52FAF6-216F-4A69-9F41-AE466616839C}" type="presOf" srcId="{7FE73D2E-CC58-4116-9A66-671BEA3006F8}" destId="{19EEDE67-6F29-4A2A-9DBA-FCBAF6C1F3D0}" srcOrd="0" destOrd="4" presId="urn:microsoft.com/office/officeart/2005/8/layout/hList1"/>
    <dgm:cxn modelId="{47AC09C7-4A67-4EBA-A397-FA0423DF947F}" srcId="{2AD3212E-37CD-4703-81DD-7C9F470B7596}" destId="{2453DF2E-A6FE-4563-BAD9-413B3003FA0D}" srcOrd="1" destOrd="0" parTransId="{3A29DFF8-6DC8-47BA-A166-CC98B62610EE}" sibTransId="{B9AABB37-3717-478C-BD58-51811232C9C7}"/>
    <dgm:cxn modelId="{62633781-592D-46B2-B7DC-EF965D3E131A}" type="presOf" srcId="{A4EEE457-3FAF-4790-A555-17D73E2150CC}" destId="{19EEDE67-6F29-4A2A-9DBA-FCBAF6C1F3D0}" srcOrd="0" destOrd="3" presId="urn:microsoft.com/office/officeart/2005/8/layout/hList1"/>
    <dgm:cxn modelId="{017F2EA1-1837-4A42-BE19-CB15478E9A43}" type="presOf" srcId="{E0D8AA78-AB68-4D29-85AC-F854C4148CC1}" destId="{51BD1BC6-EB91-4DE7-97DE-8B0D41000486}" srcOrd="0" destOrd="0" presId="urn:microsoft.com/office/officeart/2005/8/layout/hList1"/>
    <dgm:cxn modelId="{011C2304-6BA1-4E12-8A72-547DA27EC6D5}" type="presOf" srcId="{2AD3212E-37CD-4703-81DD-7C9F470B7596}" destId="{8AAE11BB-649C-458C-82A6-09EDD21007D0}" srcOrd="0" destOrd="0" presId="urn:microsoft.com/office/officeart/2005/8/layout/hList1"/>
    <dgm:cxn modelId="{79363EAF-1744-46A5-A184-77EEE77B701F}" srcId="{2AD3212E-37CD-4703-81DD-7C9F470B7596}" destId="{A4EEE457-3FAF-4790-A555-17D73E2150CC}" srcOrd="3" destOrd="0" parTransId="{FC92DC4C-4663-4B92-9436-2D8EB37AB635}" sibTransId="{8D7F0D38-B799-4906-9563-E8325F382716}"/>
    <dgm:cxn modelId="{E70165AD-B2C8-4911-99C6-86CCA48F024E}" srcId="{D3E4AA15-97F2-41F8-B243-046EE38877A4}" destId="{52CED56C-5F6F-4D06-B84C-FB2F38D6D6CF}" srcOrd="1" destOrd="0" parTransId="{12FEB863-6966-4DBF-98D8-D3773C4911F7}" sibTransId="{A8A55182-0BBF-418A-8902-6DAB28BA3946}"/>
    <dgm:cxn modelId="{C9001A1E-9F37-42D6-86E9-F68CF8861521}" type="presOf" srcId="{3A979803-9636-4DA9-9D05-56561245BE71}" destId="{19EEDE67-6F29-4A2A-9DBA-FCBAF6C1F3D0}" srcOrd="0" destOrd="0" presId="urn:microsoft.com/office/officeart/2005/8/layout/hList1"/>
    <dgm:cxn modelId="{F4B58B4F-EF66-4CB2-8A5B-C1B3456048BF}" srcId="{D3E4AA15-97F2-41F8-B243-046EE38877A4}" destId="{92F59910-2A2A-4775-85F8-91269779F7DD}" srcOrd="0" destOrd="0" parTransId="{FC285673-9D4A-4060-BD2C-5B6A69081AA5}" sibTransId="{A23C8543-45D5-447E-A497-3BBF3B62BDD6}"/>
    <dgm:cxn modelId="{3CC9056F-6812-49EA-B9BD-7953C9347AA1}" type="presOf" srcId="{D3E4AA15-97F2-41F8-B243-046EE38877A4}" destId="{96DC0EC4-E113-4B29-984A-7E19905504E7}" srcOrd="0" destOrd="0" presId="urn:microsoft.com/office/officeart/2005/8/layout/hList1"/>
    <dgm:cxn modelId="{E9871B22-E779-427D-99C1-28C9598FE1CA}" srcId="{2AD3212E-37CD-4703-81DD-7C9F470B7596}" destId="{7FE73D2E-CC58-4116-9A66-671BEA3006F8}" srcOrd="4" destOrd="0" parTransId="{0B9A076C-C383-472C-99BA-7BF1B61EFF57}" sibTransId="{F6A905DB-7F92-463D-AE91-B848AAE40042}"/>
    <dgm:cxn modelId="{C3C721AB-2BA8-491B-8980-13946740690C}" srcId="{D3E4AA15-97F2-41F8-B243-046EE38877A4}" destId="{D4EB8424-29C8-4060-AE6C-E2BDA5A79020}" srcOrd="3" destOrd="0" parTransId="{B8E6019D-AC89-4187-A964-3E02EE0F7520}" sibTransId="{B52EC18C-502E-4F3E-8841-6F618B5A7BD6}"/>
    <dgm:cxn modelId="{5027460D-AAF4-46A0-83A0-FEA1D0BA4AC6}" type="presOf" srcId="{2453DF2E-A6FE-4563-BAD9-413B3003FA0D}" destId="{19EEDE67-6F29-4A2A-9DBA-FCBAF6C1F3D0}" srcOrd="0" destOrd="1" presId="urn:microsoft.com/office/officeart/2005/8/layout/hList1"/>
    <dgm:cxn modelId="{2D5D663F-A51D-4456-A010-04D1CE9EBD3C}" type="presOf" srcId="{72D3A67E-47B1-436D-9043-8CFA7DA27C7A}" destId="{19EEDE67-6F29-4A2A-9DBA-FCBAF6C1F3D0}" srcOrd="0" destOrd="2" presId="urn:microsoft.com/office/officeart/2005/8/layout/hList1"/>
    <dgm:cxn modelId="{EABF1422-5424-4E33-9E0C-E230D7683DD3}" srcId="{2AD3212E-37CD-4703-81DD-7C9F470B7596}" destId="{3A979803-9636-4DA9-9D05-56561245BE71}" srcOrd="0" destOrd="0" parTransId="{4CA8CA16-D45E-477A-B63F-F382AE1607AC}" sibTransId="{7D983E17-DC07-4416-A20B-A5A27E10B8F3}"/>
    <dgm:cxn modelId="{2458677E-CDC8-4829-AC4A-CDDCC855B611}" srcId="{D3E4AA15-97F2-41F8-B243-046EE38877A4}" destId="{E40B0F5C-3ECC-4E8C-BFA0-C43258912EF7}" srcOrd="2" destOrd="0" parTransId="{388C5280-8FFB-46D1-8F88-BBE4BBDE582B}" sibTransId="{4922A344-A5FD-44B1-AF95-FF241243EC04}"/>
    <dgm:cxn modelId="{F1FE08A3-9495-4123-8799-BE6E79627A75}" type="presParOf" srcId="{51BD1BC6-EB91-4DE7-97DE-8B0D41000486}" destId="{42C2C7B8-9424-48CF-884F-BDB80B72B99E}" srcOrd="0" destOrd="0" presId="urn:microsoft.com/office/officeart/2005/8/layout/hList1"/>
    <dgm:cxn modelId="{68E775E9-24D8-4174-A10E-C1057A37B9F3}" type="presParOf" srcId="{42C2C7B8-9424-48CF-884F-BDB80B72B99E}" destId="{8AAE11BB-649C-458C-82A6-09EDD21007D0}" srcOrd="0" destOrd="0" presId="urn:microsoft.com/office/officeart/2005/8/layout/hList1"/>
    <dgm:cxn modelId="{A7120D1C-B0DA-4EB0-AC82-2988204FDF8A}" type="presParOf" srcId="{42C2C7B8-9424-48CF-884F-BDB80B72B99E}" destId="{19EEDE67-6F29-4A2A-9DBA-FCBAF6C1F3D0}" srcOrd="1" destOrd="0" presId="urn:microsoft.com/office/officeart/2005/8/layout/hList1"/>
    <dgm:cxn modelId="{180A1CAC-AEB1-4550-9F29-3B2E3306CAC9}" type="presParOf" srcId="{51BD1BC6-EB91-4DE7-97DE-8B0D41000486}" destId="{D6492B14-2904-447D-99B2-5C973EC2185C}" srcOrd="1" destOrd="0" presId="urn:microsoft.com/office/officeart/2005/8/layout/hList1"/>
    <dgm:cxn modelId="{044C9CE5-FBA1-46CC-888B-605A1E2737AE}" type="presParOf" srcId="{51BD1BC6-EB91-4DE7-97DE-8B0D41000486}" destId="{3F851B89-58EE-41A4-99B9-E5A1B7AF55F5}" srcOrd="2" destOrd="0" presId="urn:microsoft.com/office/officeart/2005/8/layout/hList1"/>
    <dgm:cxn modelId="{53C19F6E-0CC6-43D9-AE67-45C3B2A989AB}" type="presParOf" srcId="{3F851B89-58EE-41A4-99B9-E5A1B7AF55F5}" destId="{96DC0EC4-E113-4B29-984A-7E19905504E7}" srcOrd="0" destOrd="0" presId="urn:microsoft.com/office/officeart/2005/8/layout/hList1"/>
    <dgm:cxn modelId="{BE65BB7E-68F6-4EF3-B57C-EA2011BC35AD}" type="presParOf" srcId="{3F851B89-58EE-41A4-99B9-E5A1B7AF55F5}" destId="{3F8DF341-7448-485E-A642-435F977B991D}" srcOrd="1" destOrd="0" presId="urn:microsoft.com/office/officeart/2005/8/layout/h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A897D1-20D3-4467-8B3E-906135ED7E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7AE817F-F750-4CED-8B00-F760416BE7B7}">
      <dgm:prSet phldrT="[Texto]"/>
      <dgm:spPr/>
      <dgm:t>
        <a:bodyPr/>
        <a:lstStyle/>
        <a:p>
          <a:r>
            <a:rPr lang="es-ES" dirty="0" smtClean="0"/>
            <a:t>MAXIMIZAR LA RIQUEZA DE LOS ACCIONISTAS</a:t>
          </a:r>
        </a:p>
      </dgm:t>
    </dgm:pt>
    <dgm:pt modelId="{9789D454-4E8A-4925-8D97-815813047E94}" type="parTrans" cxnId="{984BB1A8-C99B-4F2D-BBA2-25FEF6A71C05}">
      <dgm:prSet/>
      <dgm:spPr/>
      <dgm:t>
        <a:bodyPr/>
        <a:lstStyle/>
        <a:p>
          <a:endParaRPr lang="es-ES"/>
        </a:p>
      </dgm:t>
    </dgm:pt>
    <dgm:pt modelId="{F6F1B157-9E36-4968-9EE1-79CF60D877DF}" type="sibTrans" cxnId="{984BB1A8-C99B-4F2D-BBA2-25FEF6A71C05}">
      <dgm:prSet/>
      <dgm:spPr/>
      <dgm:t>
        <a:bodyPr/>
        <a:lstStyle/>
        <a:p>
          <a:endParaRPr lang="es-ES"/>
        </a:p>
      </dgm:t>
    </dgm:pt>
    <dgm:pt modelId="{5574D740-5C3F-4FCD-9197-934597AC689B}">
      <dgm:prSet phldrT="[Texto]"/>
      <dgm:spPr/>
      <dgm:t>
        <a:bodyPr/>
        <a:lstStyle/>
        <a:p>
          <a:endParaRPr lang="es-ES" dirty="0"/>
        </a:p>
      </dgm:t>
    </dgm:pt>
    <dgm:pt modelId="{531AE7D0-C477-4DC6-BE3D-55FB8A603B74}" type="parTrans" cxnId="{3ADFAD68-BFEE-4BB4-B0EC-1958F796BD19}">
      <dgm:prSet/>
      <dgm:spPr/>
      <dgm:t>
        <a:bodyPr/>
        <a:lstStyle/>
        <a:p>
          <a:endParaRPr lang="es-ES"/>
        </a:p>
      </dgm:t>
    </dgm:pt>
    <dgm:pt modelId="{BA3ECF38-D2A8-4402-B4D7-620F20E69AB5}" type="sibTrans" cxnId="{3ADFAD68-BFEE-4BB4-B0EC-1958F796BD19}">
      <dgm:prSet/>
      <dgm:spPr/>
      <dgm:t>
        <a:bodyPr/>
        <a:lstStyle/>
        <a:p>
          <a:endParaRPr lang="es-ES"/>
        </a:p>
      </dgm:t>
    </dgm:pt>
    <dgm:pt modelId="{07AE2985-CFD1-4245-AEB7-8A8B9BE95674}" type="pres">
      <dgm:prSet presAssocID="{7EA897D1-20D3-4467-8B3E-906135ED7E0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F85B798-70E2-4E40-BC95-7B983F037D5F}" type="pres">
      <dgm:prSet presAssocID="{B7AE817F-F750-4CED-8B00-F760416BE7B7}" presName="parentText" presStyleLbl="node1" presStyleIdx="0" presStyleCnt="1" custScaleY="45736" custLinFactNeighborX="-39" custLinFactNeighborY="670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92BE935-EA3F-44E5-9FF4-8BB57DE4C9FF}" type="pres">
      <dgm:prSet presAssocID="{B7AE817F-F750-4CED-8B00-F760416BE7B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411BF41-E04E-4C09-9C22-0DA94F0AA232}" type="presOf" srcId="{7EA897D1-20D3-4467-8B3E-906135ED7E0D}" destId="{07AE2985-CFD1-4245-AEB7-8A8B9BE95674}" srcOrd="0" destOrd="0" presId="urn:microsoft.com/office/officeart/2005/8/layout/vList2"/>
    <dgm:cxn modelId="{984BB1A8-C99B-4F2D-BBA2-25FEF6A71C05}" srcId="{7EA897D1-20D3-4467-8B3E-906135ED7E0D}" destId="{B7AE817F-F750-4CED-8B00-F760416BE7B7}" srcOrd="0" destOrd="0" parTransId="{9789D454-4E8A-4925-8D97-815813047E94}" sibTransId="{F6F1B157-9E36-4968-9EE1-79CF60D877DF}"/>
    <dgm:cxn modelId="{DD642331-2A9F-44AD-9AC9-97A756AB9396}" type="presOf" srcId="{5574D740-5C3F-4FCD-9197-934597AC689B}" destId="{A92BE935-EA3F-44E5-9FF4-8BB57DE4C9FF}" srcOrd="0" destOrd="0" presId="urn:microsoft.com/office/officeart/2005/8/layout/vList2"/>
    <dgm:cxn modelId="{3ADFAD68-BFEE-4BB4-B0EC-1958F796BD19}" srcId="{B7AE817F-F750-4CED-8B00-F760416BE7B7}" destId="{5574D740-5C3F-4FCD-9197-934597AC689B}" srcOrd="0" destOrd="0" parTransId="{531AE7D0-C477-4DC6-BE3D-55FB8A603B74}" sibTransId="{BA3ECF38-D2A8-4402-B4D7-620F20E69AB5}"/>
    <dgm:cxn modelId="{FEE265F6-0AFE-40AD-A10A-F05DC64715A5}" type="presOf" srcId="{B7AE817F-F750-4CED-8B00-F760416BE7B7}" destId="{CF85B798-70E2-4E40-BC95-7B983F037D5F}" srcOrd="0" destOrd="0" presId="urn:microsoft.com/office/officeart/2005/8/layout/vList2"/>
    <dgm:cxn modelId="{2F8E5A3C-D6EC-4CC9-8308-09CAB8A6C294}" type="presParOf" srcId="{07AE2985-CFD1-4245-AEB7-8A8B9BE95674}" destId="{CF85B798-70E2-4E40-BC95-7B983F037D5F}" srcOrd="0" destOrd="0" presId="urn:microsoft.com/office/officeart/2005/8/layout/vList2"/>
    <dgm:cxn modelId="{399F1DFE-6F8B-45BF-9CF9-380DBA036939}" type="presParOf" srcId="{07AE2985-CFD1-4245-AEB7-8A8B9BE95674}" destId="{A92BE935-EA3F-44E5-9FF4-8BB57DE4C9FF}" srcOrd="1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9A27DB-D115-445A-994E-106893A6DB6A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693C2624-EE50-4FD3-B71F-BA303907357E}">
      <dgm:prSet phldrT="[Texto]"/>
      <dgm:spPr/>
      <dgm:t>
        <a:bodyPr/>
        <a:lstStyle/>
        <a:p>
          <a:r>
            <a:rPr lang="es-ES" dirty="0" smtClean="0"/>
            <a:t>Activo que genere flujos de efectivo</a:t>
          </a:r>
          <a:endParaRPr lang="es-ES" dirty="0"/>
        </a:p>
      </dgm:t>
    </dgm:pt>
    <dgm:pt modelId="{A8ACDAC7-1D04-4D99-B1DE-2DA671A2DAB0}" type="parTrans" cxnId="{67DDEB43-238A-4FEF-8488-7D7585773957}">
      <dgm:prSet/>
      <dgm:spPr/>
      <dgm:t>
        <a:bodyPr/>
        <a:lstStyle/>
        <a:p>
          <a:endParaRPr lang="es-ES"/>
        </a:p>
      </dgm:t>
    </dgm:pt>
    <dgm:pt modelId="{959F07D2-48B8-4ADD-8BAC-2ECA374F29D7}" type="sibTrans" cxnId="{67DDEB43-238A-4FEF-8488-7D7585773957}">
      <dgm:prSet/>
      <dgm:spPr/>
      <dgm:t>
        <a:bodyPr/>
        <a:lstStyle/>
        <a:p>
          <a:endParaRPr lang="es-ES"/>
        </a:p>
      </dgm:t>
    </dgm:pt>
    <dgm:pt modelId="{194653FE-CC04-4950-B1FE-AE3E3DA1D837}">
      <dgm:prSet phldrT="[Texto]"/>
      <dgm:spPr/>
      <dgm:t>
        <a:bodyPr/>
        <a:lstStyle/>
        <a:p>
          <a:r>
            <a:rPr lang="es-ES" dirty="0" smtClean="0"/>
            <a:t>En el menor tiempo posible</a:t>
          </a:r>
          <a:endParaRPr lang="es-ES" dirty="0"/>
        </a:p>
      </dgm:t>
    </dgm:pt>
    <dgm:pt modelId="{ECEFD0D0-B6FD-4566-8D24-F178A247DD7A}" type="parTrans" cxnId="{146510B8-0E8D-4785-83D0-E35557857EC9}">
      <dgm:prSet/>
      <dgm:spPr/>
      <dgm:t>
        <a:bodyPr/>
        <a:lstStyle/>
        <a:p>
          <a:endParaRPr lang="es-ES"/>
        </a:p>
      </dgm:t>
    </dgm:pt>
    <dgm:pt modelId="{7F08D65B-B4F4-454C-AAEE-AC619E321331}" type="sibTrans" cxnId="{146510B8-0E8D-4785-83D0-E35557857EC9}">
      <dgm:prSet/>
      <dgm:spPr/>
      <dgm:t>
        <a:bodyPr/>
        <a:lstStyle/>
        <a:p>
          <a:endParaRPr lang="es-ES"/>
        </a:p>
      </dgm:t>
    </dgm:pt>
    <dgm:pt modelId="{7CD42D3B-03DB-4C3F-86EB-8DF44EA1451E}">
      <dgm:prSet phldrT="[Texto]"/>
      <dgm:spPr/>
      <dgm:t>
        <a:bodyPr/>
        <a:lstStyle/>
        <a:p>
          <a:r>
            <a:rPr lang="es-ES" dirty="0" smtClean="0"/>
            <a:t>Menor nivel de riesgo</a:t>
          </a:r>
          <a:endParaRPr lang="es-ES" dirty="0"/>
        </a:p>
      </dgm:t>
    </dgm:pt>
    <dgm:pt modelId="{2972ECB6-A0C7-4B44-AB00-A020F4AE90ED}" type="parTrans" cxnId="{532E891A-2631-4BD2-BB05-E431515C8632}">
      <dgm:prSet/>
      <dgm:spPr/>
      <dgm:t>
        <a:bodyPr/>
        <a:lstStyle/>
        <a:p>
          <a:endParaRPr lang="es-ES"/>
        </a:p>
      </dgm:t>
    </dgm:pt>
    <dgm:pt modelId="{86FAF8CF-F881-4D5B-A6E4-42521324672B}" type="sibTrans" cxnId="{532E891A-2631-4BD2-BB05-E431515C8632}">
      <dgm:prSet/>
      <dgm:spPr/>
      <dgm:t>
        <a:bodyPr/>
        <a:lstStyle/>
        <a:p>
          <a:endParaRPr lang="es-ES"/>
        </a:p>
      </dgm:t>
    </dgm:pt>
    <dgm:pt modelId="{F6A06D93-B0F2-41C7-B67D-087137B90EEE}" type="pres">
      <dgm:prSet presAssocID="{8E9A27DB-D115-445A-994E-106893A6DB6A}" presName="compositeShape" presStyleCnt="0">
        <dgm:presLayoutVars>
          <dgm:dir/>
          <dgm:resizeHandles/>
        </dgm:presLayoutVars>
      </dgm:prSet>
      <dgm:spPr/>
    </dgm:pt>
    <dgm:pt modelId="{E8B031CD-E73D-4036-A2CD-453596594500}" type="pres">
      <dgm:prSet presAssocID="{8E9A27DB-D115-445A-994E-106893A6DB6A}" presName="pyramid" presStyleLbl="node1" presStyleIdx="0" presStyleCnt="1" custScaleX="146330" custScaleY="100000"/>
      <dgm:spPr>
        <a:solidFill>
          <a:schemeClr val="accent2">
            <a:lumMod val="75000"/>
          </a:schemeClr>
        </a:solidFill>
      </dgm:spPr>
    </dgm:pt>
    <dgm:pt modelId="{36B49703-B216-4C1E-9411-83AFBD5B2D82}" type="pres">
      <dgm:prSet presAssocID="{8E9A27DB-D115-445A-994E-106893A6DB6A}" presName="theList" presStyleCnt="0"/>
      <dgm:spPr/>
    </dgm:pt>
    <dgm:pt modelId="{0C18CCE9-9D17-45C8-8A17-73C70A48E405}" type="pres">
      <dgm:prSet presAssocID="{693C2624-EE50-4FD3-B71F-BA303907357E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855462-853C-4801-BDE8-14DCAE159833}" type="pres">
      <dgm:prSet presAssocID="{693C2624-EE50-4FD3-B71F-BA303907357E}" presName="aSpace" presStyleCnt="0"/>
      <dgm:spPr/>
    </dgm:pt>
    <dgm:pt modelId="{5AB08FE4-5C77-43A2-9E8F-56655A3A182F}" type="pres">
      <dgm:prSet presAssocID="{194653FE-CC04-4950-B1FE-AE3E3DA1D837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537A279-747A-4F7B-BC05-375151CA9C5A}" type="pres">
      <dgm:prSet presAssocID="{194653FE-CC04-4950-B1FE-AE3E3DA1D837}" presName="aSpace" presStyleCnt="0"/>
      <dgm:spPr/>
    </dgm:pt>
    <dgm:pt modelId="{AD043E27-77E4-4D84-A08F-11D716FF2BAF}" type="pres">
      <dgm:prSet presAssocID="{7CD42D3B-03DB-4C3F-86EB-8DF44EA1451E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BE56EF5-0BC3-4026-AA26-13907ED3D9C6}" type="pres">
      <dgm:prSet presAssocID="{7CD42D3B-03DB-4C3F-86EB-8DF44EA1451E}" presName="aSpace" presStyleCnt="0"/>
      <dgm:spPr/>
    </dgm:pt>
  </dgm:ptLst>
  <dgm:cxnLst>
    <dgm:cxn modelId="{71BF8DEB-02AF-46C7-8396-6F645A975F27}" type="presOf" srcId="{693C2624-EE50-4FD3-B71F-BA303907357E}" destId="{0C18CCE9-9D17-45C8-8A17-73C70A48E405}" srcOrd="0" destOrd="0" presId="urn:microsoft.com/office/officeart/2005/8/layout/pyramid2"/>
    <dgm:cxn modelId="{03F7D65B-58B8-4F23-A470-2CC1FC511C69}" type="presOf" srcId="{194653FE-CC04-4950-B1FE-AE3E3DA1D837}" destId="{5AB08FE4-5C77-43A2-9E8F-56655A3A182F}" srcOrd="0" destOrd="0" presId="urn:microsoft.com/office/officeart/2005/8/layout/pyramid2"/>
    <dgm:cxn modelId="{146510B8-0E8D-4785-83D0-E35557857EC9}" srcId="{8E9A27DB-D115-445A-994E-106893A6DB6A}" destId="{194653FE-CC04-4950-B1FE-AE3E3DA1D837}" srcOrd="1" destOrd="0" parTransId="{ECEFD0D0-B6FD-4566-8D24-F178A247DD7A}" sibTransId="{7F08D65B-B4F4-454C-AAEE-AC619E321331}"/>
    <dgm:cxn modelId="{99D43B43-D5AA-4CF9-A2F6-F8C0B99E0162}" type="presOf" srcId="{7CD42D3B-03DB-4C3F-86EB-8DF44EA1451E}" destId="{AD043E27-77E4-4D84-A08F-11D716FF2BAF}" srcOrd="0" destOrd="0" presId="urn:microsoft.com/office/officeart/2005/8/layout/pyramid2"/>
    <dgm:cxn modelId="{7CF6CA17-6E92-41C6-BAE4-083BBDE251D3}" type="presOf" srcId="{8E9A27DB-D115-445A-994E-106893A6DB6A}" destId="{F6A06D93-B0F2-41C7-B67D-087137B90EEE}" srcOrd="0" destOrd="0" presId="urn:microsoft.com/office/officeart/2005/8/layout/pyramid2"/>
    <dgm:cxn modelId="{532E891A-2631-4BD2-BB05-E431515C8632}" srcId="{8E9A27DB-D115-445A-994E-106893A6DB6A}" destId="{7CD42D3B-03DB-4C3F-86EB-8DF44EA1451E}" srcOrd="2" destOrd="0" parTransId="{2972ECB6-A0C7-4B44-AB00-A020F4AE90ED}" sibTransId="{86FAF8CF-F881-4D5B-A6E4-42521324672B}"/>
    <dgm:cxn modelId="{67DDEB43-238A-4FEF-8488-7D7585773957}" srcId="{8E9A27DB-D115-445A-994E-106893A6DB6A}" destId="{693C2624-EE50-4FD3-B71F-BA303907357E}" srcOrd="0" destOrd="0" parTransId="{A8ACDAC7-1D04-4D99-B1DE-2DA671A2DAB0}" sibTransId="{959F07D2-48B8-4ADD-8BAC-2ECA374F29D7}"/>
    <dgm:cxn modelId="{86D6A377-49A4-4BF6-8435-CF4D20098470}" type="presParOf" srcId="{F6A06D93-B0F2-41C7-B67D-087137B90EEE}" destId="{E8B031CD-E73D-4036-A2CD-453596594500}" srcOrd="0" destOrd="0" presId="urn:microsoft.com/office/officeart/2005/8/layout/pyramid2"/>
    <dgm:cxn modelId="{76518827-5DCA-4459-A919-C0E1FECDE51C}" type="presParOf" srcId="{F6A06D93-B0F2-41C7-B67D-087137B90EEE}" destId="{36B49703-B216-4C1E-9411-83AFBD5B2D82}" srcOrd="1" destOrd="0" presId="urn:microsoft.com/office/officeart/2005/8/layout/pyramid2"/>
    <dgm:cxn modelId="{F9AD9566-F885-443E-8684-9A5B95EA275D}" type="presParOf" srcId="{36B49703-B216-4C1E-9411-83AFBD5B2D82}" destId="{0C18CCE9-9D17-45C8-8A17-73C70A48E405}" srcOrd="0" destOrd="0" presId="urn:microsoft.com/office/officeart/2005/8/layout/pyramid2"/>
    <dgm:cxn modelId="{EDE0E392-62BB-4869-B6DE-A0A350B79DFF}" type="presParOf" srcId="{36B49703-B216-4C1E-9411-83AFBD5B2D82}" destId="{3A855462-853C-4801-BDE8-14DCAE159833}" srcOrd="1" destOrd="0" presId="urn:microsoft.com/office/officeart/2005/8/layout/pyramid2"/>
    <dgm:cxn modelId="{B8445C16-96A2-4F66-831E-28E5C7F2629A}" type="presParOf" srcId="{36B49703-B216-4C1E-9411-83AFBD5B2D82}" destId="{5AB08FE4-5C77-43A2-9E8F-56655A3A182F}" srcOrd="2" destOrd="0" presId="urn:microsoft.com/office/officeart/2005/8/layout/pyramid2"/>
    <dgm:cxn modelId="{1BE01908-1636-482B-A025-650577D45DFB}" type="presParOf" srcId="{36B49703-B216-4C1E-9411-83AFBD5B2D82}" destId="{3537A279-747A-4F7B-BC05-375151CA9C5A}" srcOrd="3" destOrd="0" presId="urn:microsoft.com/office/officeart/2005/8/layout/pyramid2"/>
    <dgm:cxn modelId="{C56D32B4-960D-44A0-8695-E534F3B3BC65}" type="presParOf" srcId="{36B49703-B216-4C1E-9411-83AFBD5B2D82}" destId="{AD043E27-77E4-4D84-A08F-11D716FF2BAF}" srcOrd="4" destOrd="0" presId="urn:microsoft.com/office/officeart/2005/8/layout/pyramid2"/>
    <dgm:cxn modelId="{BE325A9D-C340-4EA9-A649-AD4C05FA50A1}" type="presParOf" srcId="{36B49703-B216-4C1E-9411-83AFBD5B2D82}" destId="{EBE56EF5-0BC3-4026-AA26-13907ED3D9C6}" srcOrd="5" destOrd="0" presId="urn:microsoft.com/office/officeart/2005/8/layout/pyramid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0EF4D1-3B1B-45DA-AD93-42244AF3FF9D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</dgm:pt>
    <dgm:pt modelId="{8417318E-F3FC-4886-BF20-AE434F3FE494}">
      <dgm:prSet phldrT="[Texto]"/>
      <dgm:spPr/>
      <dgm:t>
        <a:bodyPr/>
        <a:lstStyle/>
        <a:p>
          <a:r>
            <a:rPr lang="es-ES" dirty="0" smtClean="0"/>
            <a:t>Ingresos por ventas</a:t>
          </a:r>
          <a:endParaRPr lang="es-ES" dirty="0"/>
        </a:p>
      </dgm:t>
    </dgm:pt>
    <dgm:pt modelId="{27AAAA84-1DFD-40E0-85A4-DE2E6C1076FC}" type="parTrans" cxnId="{E42D0173-1F36-409E-AC81-C5C125A6BDF0}">
      <dgm:prSet/>
      <dgm:spPr/>
      <dgm:t>
        <a:bodyPr/>
        <a:lstStyle/>
        <a:p>
          <a:endParaRPr lang="es-ES"/>
        </a:p>
      </dgm:t>
    </dgm:pt>
    <dgm:pt modelId="{BC4D8B5C-14BB-42FF-9E1B-EC3750EF86DC}" type="sibTrans" cxnId="{E42D0173-1F36-409E-AC81-C5C125A6BDF0}">
      <dgm:prSet/>
      <dgm:spPr/>
      <dgm:t>
        <a:bodyPr/>
        <a:lstStyle/>
        <a:p>
          <a:endParaRPr lang="es-ES"/>
        </a:p>
      </dgm:t>
    </dgm:pt>
    <dgm:pt modelId="{597D5E0E-ED84-4D09-A1DE-7E51436765F6}">
      <dgm:prSet phldrT="[Texto]"/>
      <dgm:spPr/>
      <dgm:t>
        <a:bodyPr/>
        <a:lstStyle/>
        <a:p>
          <a:r>
            <a:rPr lang="es-ES" dirty="0" smtClean="0"/>
            <a:t>costos</a:t>
          </a:r>
          <a:endParaRPr lang="es-ES" dirty="0"/>
        </a:p>
      </dgm:t>
    </dgm:pt>
    <dgm:pt modelId="{5B3B0186-6E5A-497D-9EF3-9FF06386D143}" type="parTrans" cxnId="{F164ED2D-F40C-4DBD-B2BB-09EFEF944273}">
      <dgm:prSet/>
      <dgm:spPr/>
      <dgm:t>
        <a:bodyPr/>
        <a:lstStyle/>
        <a:p>
          <a:endParaRPr lang="es-ES"/>
        </a:p>
      </dgm:t>
    </dgm:pt>
    <dgm:pt modelId="{74E22A78-D891-4F90-96F4-F5B043C32AED}" type="sibTrans" cxnId="{F164ED2D-F40C-4DBD-B2BB-09EFEF944273}">
      <dgm:prSet/>
      <dgm:spPr/>
      <dgm:t>
        <a:bodyPr/>
        <a:lstStyle/>
        <a:p>
          <a:endParaRPr lang="es-ES"/>
        </a:p>
      </dgm:t>
    </dgm:pt>
    <dgm:pt modelId="{1B9E0F99-013E-4EEB-A70E-32566E1A8974}">
      <dgm:prSet phldrT="[Texto]"/>
      <dgm:spPr/>
      <dgm:t>
        <a:bodyPr/>
        <a:lstStyle/>
        <a:p>
          <a:r>
            <a:rPr lang="es-ES" dirty="0" smtClean="0"/>
            <a:t>inversiones</a:t>
          </a:r>
          <a:endParaRPr lang="es-ES" dirty="0"/>
        </a:p>
      </dgm:t>
    </dgm:pt>
    <dgm:pt modelId="{05D939C2-D946-452C-8587-75B6F1E17953}" type="parTrans" cxnId="{A4CBC0D3-CD10-4085-B3ED-02F35F6CFD66}">
      <dgm:prSet/>
      <dgm:spPr/>
      <dgm:t>
        <a:bodyPr/>
        <a:lstStyle/>
        <a:p>
          <a:endParaRPr lang="es-ES"/>
        </a:p>
      </dgm:t>
    </dgm:pt>
    <dgm:pt modelId="{597A797E-8CAD-4337-8DDC-D14735A126BC}" type="sibTrans" cxnId="{A4CBC0D3-CD10-4085-B3ED-02F35F6CFD66}">
      <dgm:prSet/>
      <dgm:spPr/>
      <dgm:t>
        <a:bodyPr/>
        <a:lstStyle/>
        <a:p>
          <a:endParaRPr lang="es-ES"/>
        </a:p>
      </dgm:t>
    </dgm:pt>
    <dgm:pt modelId="{1A2CAB10-B6A5-4BC2-8959-3C3FC8949A72}" type="pres">
      <dgm:prSet presAssocID="{6B0EF4D1-3B1B-45DA-AD93-42244AF3FF9D}" presName="Name0" presStyleCnt="0">
        <dgm:presLayoutVars>
          <dgm:dir/>
          <dgm:resizeHandles val="exact"/>
        </dgm:presLayoutVars>
      </dgm:prSet>
      <dgm:spPr/>
    </dgm:pt>
    <dgm:pt modelId="{D17BBC30-E2CD-46F1-8369-46CE45D85FFC}" type="pres">
      <dgm:prSet presAssocID="{8417318E-F3FC-4886-BF20-AE434F3FE49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AE1F06-2EE0-4789-84FD-451524C322A1}" type="pres">
      <dgm:prSet presAssocID="{BC4D8B5C-14BB-42FF-9E1B-EC3750EF86DC}" presName="sibTrans" presStyleLbl="sibTrans2D1" presStyleIdx="0" presStyleCnt="2" custScaleX="174375"/>
      <dgm:spPr/>
      <dgm:t>
        <a:bodyPr/>
        <a:lstStyle/>
        <a:p>
          <a:endParaRPr lang="es-ES"/>
        </a:p>
      </dgm:t>
    </dgm:pt>
    <dgm:pt modelId="{8C402252-7B8F-4F8A-89F6-4FD9CC54100F}" type="pres">
      <dgm:prSet presAssocID="{BC4D8B5C-14BB-42FF-9E1B-EC3750EF86DC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83BA6039-9634-4824-9FEE-8ACD653F7F8B}" type="pres">
      <dgm:prSet presAssocID="{597D5E0E-ED84-4D09-A1DE-7E51436765F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71E20B2-1DC1-4B5B-BF03-B77630A66D03}" type="pres">
      <dgm:prSet presAssocID="{74E22A78-D891-4F90-96F4-F5B043C32AED}" presName="sibTrans" presStyleLbl="sibTrans2D1" presStyleIdx="1" presStyleCnt="2" custScaleX="201643"/>
      <dgm:spPr/>
      <dgm:t>
        <a:bodyPr/>
        <a:lstStyle/>
        <a:p>
          <a:endParaRPr lang="es-ES"/>
        </a:p>
      </dgm:t>
    </dgm:pt>
    <dgm:pt modelId="{747434E8-0501-48BD-B1BB-201BA938ED3D}" type="pres">
      <dgm:prSet presAssocID="{74E22A78-D891-4F90-96F4-F5B043C32AED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132DF1AD-B812-49CB-A554-D8ACA072A4BB}" type="pres">
      <dgm:prSet presAssocID="{1B9E0F99-013E-4EEB-A70E-32566E1A897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2C5FB2C-A0A7-4EFC-B3CB-CD84265061B5}" type="presOf" srcId="{BC4D8B5C-14BB-42FF-9E1B-EC3750EF86DC}" destId="{A7AE1F06-2EE0-4789-84FD-451524C322A1}" srcOrd="0" destOrd="0" presId="urn:microsoft.com/office/officeart/2005/8/layout/process1"/>
    <dgm:cxn modelId="{A4CBC0D3-CD10-4085-B3ED-02F35F6CFD66}" srcId="{6B0EF4D1-3B1B-45DA-AD93-42244AF3FF9D}" destId="{1B9E0F99-013E-4EEB-A70E-32566E1A8974}" srcOrd="2" destOrd="0" parTransId="{05D939C2-D946-452C-8587-75B6F1E17953}" sibTransId="{597A797E-8CAD-4337-8DDC-D14735A126BC}"/>
    <dgm:cxn modelId="{5FA30EBA-3DA9-4602-A727-AD806E4F47EE}" type="presOf" srcId="{6B0EF4D1-3B1B-45DA-AD93-42244AF3FF9D}" destId="{1A2CAB10-B6A5-4BC2-8959-3C3FC8949A72}" srcOrd="0" destOrd="0" presId="urn:microsoft.com/office/officeart/2005/8/layout/process1"/>
    <dgm:cxn modelId="{0C5BFD97-8476-426E-BBB0-E5252B51F053}" type="presOf" srcId="{BC4D8B5C-14BB-42FF-9E1B-EC3750EF86DC}" destId="{8C402252-7B8F-4F8A-89F6-4FD9CC54100F}" srcOrd="1" destOrd="0" presId="urn:microsoft.com/office/officeart/2005/8/layout/process1"/>
    <dgm:cxn modelId="{72187628-D038-4069-A6DD-D4AAE61150AF}" type="presOf" srcId="{1B9E0F99-013E-4EEB-A70E-32566E1A8974}" destId="{132DF1AD-B812-49CB-A554-D8ACA072A4BB}" srcOrd="0" destOrd="0" presId="urn:microsoft.com/office/officeart/2005/8/layout/process1"/>
    <dgm:cxn modelId="{E42D0173-1F36-409E-AC81-C5C125A6BDF0}" srcId="{6B0EF4D1-3B1B-45DA-AD93-42244AF3FF9D}" destId="{8417318E-F3FC-4886-BF20-AE434F3FE494}" srcOrd="0" destOrd="0" parTransId="{27AAAA84-1DFD-40E0-85A4-DE2E6C1076FC}" sibTransId="{BC4D8B5C-14BB-42FF-9E1B-EC3750EF86DC}"/>
    <dgm:cxn modelId="{70873631-EB34-4701-B6C5-89912C1870A3}" type="presOf" srcId="{74E22A78-D891-4F90-96F4-F5B043C32AED}" destId="{071E20B2-1DC1-4B5B-BF03-B77630A66D03}" srcOrd="0" destOrd="0" presId="urn:microsoft.com/office/officeart/2005/8/layout/process1"/>
    <dgm:cxn modelId="{4A1A4665-DC88-4B49-97A9-C49B5B440C22}" type="presOf" srcId="{8417318E-F3FC-4886-BF20-AE434F3FE494}" destId="{D17BBC30-E2CD-46F1-8369-46CE45D85FFC}" srcOrd="0" destOrd="0" presId="urn:microsoft.com/office/officeart/2005/8/layout/process1"/>
    <dgm:cxn modelId="{0A15E2EB-49B2-4537-AB11-49FF2244862B}" type="presOf" srcId="{597D5E0E-ED84-4D09-A1DE-7E51436765F6}" destId="{83BA6039-9634-4824-9FEE-8ACD653F7F8B}" srcOrd="0" destOrd="0" presId="urn:microsoft.com/office/officeart/2005/8/layout/process1"/>
    <dgm:cxn modelId="{A4C2BC57-5A8F-4323-900A-91E2395F79B6}" type="presOf" srcId="{74E22A78-D891-4F90-96F4-F5B043C32AED}" destId="{747434E8-0501-48BD-B1BB-201BA938ED3D}" srcOrd="1" destOrd="0" presId="urn:microsoft.com/office/officeart/2005/8/layout/process1"/>
    <dgm:cxn modelId="{F164ED2D-F40C-4DBD-B2BB-09EFEF944273}" srcId="{6B0EF4D1-3B1B-45DA-AD93-42244AF3FF9D}" destId="{597D5E0E-ED84-4D09-A1DE-7E51436765F6}" srcOrd="1" destOrd="0" parTransId="{5B3B0186-6E5A-497D-9EF3-9FF06386D143}" sibTransId="{74E22A78-D891-4F90-96F4-F5B043C32AED}"/>
    <dgm:cxn modelId="{61A05785-B996-46EE-91DE-BA6D2D5DD9C9}" type="presParOf" srcId="{1A2CAB10-B6A5-4BC2-8959-3C3FC8949A72}" destId="{D17BBC30-E2CD-46F1-8369-46CE45D85FFC}" srcOrd="0" destOrd="0" presId="urn:microsoft.com/office/officeart/2005/8/layout/process1"/>
    <dgm:cxn modelId="{218877E8-C8D4-4425-8A04-DE96E72B9148}" type="presParOf" srcId="{1A2CAB10-B6A5-4BC2-8959-3C3FC8949A72}" destId="{A7AE1F06-2EE0-4789-84FD-451524C322A1}" srcOrd="1" destOrd="0" presId="urn:microsoft.com/office/officeart/2005/8/layout/process1"/>
    <dgm:cxn modelId="{777BD1A4-1710-4B7D-B055-7EAA65DB1750}" type="presParOf" srcId="{A7AE1F06-2EE0-4789-84FD-451524C322A1}" destId="{8C402252-7B8F-4F8A-89F6-4FD9CC54100F}" srcOrd="0" destOrd="0" presId="urn:microsoft.com/office/officeart/2005/8/layout/process1"/>
    <dgm:cxn modelId="{3549B6E9-B128-4D5C-A8CE-C784DBB02229}" type="presParOf" srcId="{1A2CAB10-B6A5-4BC2-8959-3C3FC8949A72}" destId="{83BA6039-9634-4824-9FEE-8ACD653F7F8B}" srcOrd="2" destOrd="0" presId="urn:microsoft.com/office/officeart/2005/8/layout/process1"/>
    <dgm:cxn modelId="{C18EE390-E6D4-42E8-803F-20DC7F5130F8}" type="presParOf" srcId="{1A2CAB10-B6A5-4BC2-8959-3C3FC8949A72}" destId="{071E20B2-1DC1-4B5B-BF03-B77630A66D03}" srcOrd="3" destOrd="0" presId="urn:microsoft.com/office/officeart/2005/8/layout/process1"/>
    <dgm:cxn modelId="{E79B97A8-91C1-43B4-8852-F7ED4A18A245}" type="presParOf" srcId="{071E20B2-1DC1-4B5B-BF03-B77630A66D03}" destId="{747434E8-0501-48BD-B1BB-201BA938ED3D}" srcOrd="0" destOrd="0" presId="urn:microsoft.com/office/officeart/2005/8/layout/process1"/>
    <dgm:cxn modelId="{C7015E52-9A80-4BE6-882D-6CF89FDFB3B3}" type="presParOf" srcId="{1A2CAB10-B6A5-4BC2-8959-3C3FC8949A72}" destId="{132DF1AD-B812-49CB-A554-D8ACA072A4BB}" srcOrd="4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8F68EB-83DA-4553-99A7-1B7B95FB7A3D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805E9C3-E2C7-4925-BA77-2B9EAFD20D0A}">
      <dgm:prSet phldrT="[Texto]"/>
      <dgm:spPr/>
      <dgm:t>
        <a:bodyPr/>
        <a:lstStyle/>
        <a:p>
          <a:r>
            <a:rPr lang="es-ES" dirty="0" smtClean="0"/>
            <a:t>Clientes</a:t>
          </a:r>
          <a:endParaRPr lang="es-ES" dirty="0"/>
        </a:p>
      </dgm:t>
    </dgm:pt>
    <dgm:pt modelId="{3E4E9408-FED9-4C2C-B105-33E2044BD6D6}" type="parTrans" cxnId="{2147C7D7-4942-47B7-8FE1-9FD49BAE184E}">
      <dgm:prSet/>
      <dgm:spPr/>
      <dgm:t>
        <a:bodyPr/>
        <a:lstStyle/>
        <a:p>
          <a:endParaRPr lang="es-ES"/>
        </a:p>
      </dgm:t>
    </dgm:pt>
    <dgm:pt modelId="{02F54493-7DFB-4A9C-8355-9D8364934F9A}" type="sibTrans" cxnId="{2147C7D7-4942-47B7-8FE1-9FD49BAE184E}">
      <dgm:prSet/>
      <dgm:spPr/>
      <dgm:t>
        <a:bodyPr/>
        <a:lstStyle/>
        <a:p>
          <a:endParaRPr lang="es-ES"/>
        </a:p>
      </dgm:t>
    </dgm:pt>
    <dgm:pt modelId="{C067F3CA-8B30-498A-8753-B94CAC59054F}">
      <dgm:prSet phldrT="[Texto]"/>
      <dgm:spPr/>
      <dgm:t>
        <a:bodyPr/>
        <a:lstStyle/>
        <a:p>
          <a:r>
            <a:rPr lang="es-ES" dirty="0" smtClean="0"/>
            <a:t>empleados</a:t>
          </a:r>
          <a:endParaRPr lang="es-ES" dirty="0"/>
        </a:p>
      </dgm:t>
    </dgm:pt>
    <dgm:pt modelId="{E5B17953-7A8A-4060-9EDC-514D0F06208C}" type="parTrans" cxnId="{FBECCB3D-2FA1-476A-ACDE-0E23A6F97EE5}">
      <dgm:prSet/>
      <dgm:spPr/>
      <dgm:t>
        <a:bodyPr/>
        <a:lstStyle/>
        <a:p>
          <a:endParaRPr lang="es-ES"/>
        </a:p>
      </dgm:t>
    </dgm:pt>
    <dgm:pt modelId="{FCA181AD-7D70-4C3C-9EE5-FEB1617DB6F8}" type="sibTrans" cxnId="{FBECCB3D-2FA1-476A-ACDE-0E23A6F97EE5}">
      <dgm:prSet/>
      <dgm:spPr/>
      <dgm:t>
        <a:bodyPr/>
        <a:lstStyle/>
        <a:p>
          <a:endParaRPr lang="es-ES"/>
        </a:p>
      </dgm:t>
    </dgm:pt>
    <dgm:pt modelId="{A39916E8-293C-4072-BB57-A4AD931AD324}">
      <dgm:prSet phldrT="[Texto]"/>
      <dgm:spPr/>
      <dgm:t>
        <a:bodyPr/>
        <a:lstStyle/>
        <a:p>
          <a:r>
            <a:rPr lang="es-ES" dirty="0" smtClean="0"/>
            <a:t>proveedores</a:t>
          </a:r>
          <a:endParaRPr lang="es-ES" dirty="0"/>
        </a:p>
      </dgm:t>
    </dgm:pt>
    <dgm:pt modelId="{D83EA9A9-BABD-4445-9698-591D7DED02D0}" type="parTrans" cxnId="{59618616-79A7-414F-999C-2060A137FCAA}">
      <dgm:prSet/>
      <dgm:spPr/>
      <dgm:t>
        <a:bodyPr/>
        <a:lstStyle/>
        <a:p>
          <a:endParaRPr lang="es-ES"/>
        </a:p>
      </dgm:t>
    </dgm:pt>
    <dgm:pt modelId="{244F6389-83CD-46D0-B340-C5352B838AD9}" type="sibTrans" cxnId="{59618616-79A7-414F-999C-2060A137FCAA}">
      <dgm:prSet/>
      <dgm:spPr/>
      <dgm:t>
        <a:bodyPr/>
        <a:lstStyle/>
        <a:p>
          <a:endParaRPr lang="es-ES"/>
        </a:p>
      </dgm:t>
    </dgm:pt>
    <dgm:pt modelId="{97EFB7CB-BB41-446B-99A1-448BECA0ECE4}">
      <dgm:prSet/>
      <dgm:spPr/>
      <dgm:t>
        <a:bodyPr/>
        <a:lstStyle/>
        <a:p>
          <a:endParaRPr lang="es-ES" dirty="0" smtClean="0"/>
        </a:p>
        <a:p>
          <a:r>
            <a:rPr lang="es-ES" dirty="0" smtClean="0"/>
            <a:t>Accionistas</a:t>
          </a:r>
        </a:p>
        <a:p>
          <a:endParaRPr lang="es-ES" dirty="0"/>
        </a:p>
      </dgm:t>
    </dgm:pt>
    <dgm:pt modelId="{92D3AAEF-6452-4E10-BF5B-EA874DB0DC3D}" type="parTrans" cxnId="{4AD34007-A128-41F7-8CE2-739B925F3EBF}">
      <dgm:prSet/>
      <dgm:spPr/>
      <dgm:t>
        <a:bodyPr/>
        <a:lstStyle/>
        <a:p>
          <a:endParaRPr lang="es-ES"/>
        </a:p>
      </dgm:t>
    </dgm:pt>
    <dgm:pt modelId="{3C950463-B38E-43C5-A51A-601CFDD81512}" type="sibTrans" cxnId="{4AD34007-A128-41F7-8CE2-739B925F3EBF}">
      <dgm:prSet/>
      <dgm:spPr/>
      <dgm:t>
        <a:bodyPr/>
        <a:lstStyle/>
        <a:p>
          <a:endParaRPr lang="es-ES"/>
        </a:p>
      </dgm:t>
    </dgm:pt>
    <dgm:pt modelId="{14C7706B-0021-41DD-A272-8B5928077A83}">
      <dgm:prSet/>
      <dgm:spPr/>
      <dgm:t>
        <a:bodyPr/>
        <a:lstStyle/>
        <a:p>
          <a:r>
            <a:rPr lang="es-ES" dirty="0" smtClean="0"/>
            <a:t>bancos</a:t>
          </a:r>
          <a:endParaRPr lang="es-ES" dirty="0"/>
        </a:p>
      </dgm:t>
    </dgm:pt>
    <dgm:pt modelId="{36A26443-B9E5-435A-94D2-D1F94A4C2D44}" type="parTrans" cxnId="{070E1E04-A6D0-44BE-98F6-866A9D05E663}">
      <dgm:prSet/>
      <dgm:spPr/>
      <dgm:t>
        <a:bodyPr/>
        <a:lstStyle/>
        <a:p>
          <a:endParaRPr lang="es-ES"/>
        </a:p>
      </dgm:t>
    </dgm:pt>
    <dgm:pt modelId="{519B4969-EC30-4060-B54B-671566FE22A4}" type="sibTrans" cxnId="{070E1E04-A6D0-44BE-98F6-866A9D05E663}">
      <dgm:prSet/>
      <dgm:spPr/>
      <dgm:t>
        <a:bodyPr/>
        <a:lstStyle/>
        <a:p>
          <a:endParaRPr lang="es-ES"/>
        </a:p>
      </dgm:t>
    </dgm:pt>
    <dgm:pt modelId="{A6242F67-005E-4197-84D3-109C7DB56104}" type="pres">
      <dgm:prSet presAssocID="{688F68EB-83DA-4553-99A7-1B7B95FB7A3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CB00B1D-D7B6-4A88-BD0F-8A646A85000D}" type="pres">
      <dgm:prSet presAssocID="{4805E9C3-E2C7-4925-BA77-2B9EAFD20D0A}" presName="parentLin" presStyleCnt="0"/>
      <dgm:spPr/>
    </dgm:pt>
    <dgm:pt modelId="{BA21C3C2-D27D-4871-B108-E598DF225157}" type="pres">
      <dgm:prSet presAssocID="{4805E9C3-E2C7-4925-BA77-2B9EAFD20D0A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8F893F0A-0C9D-490A-BDE4-5EAED2700AF2}" type="pres">
      <dgm:prSet presAssocID="{4805E9C3-E2C7-4925-BA77-2B9EAFD20D0A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910FCC-7EAC-4F54-A16C-BF188CF77533}" type="pres">
      <dgm:prSet presAssocID="{4805E9C3-E2C7-4925-BA77-2B9EAFD20D0A}" presName="negativeSpace" presStyleCnt="0"/>
      <dgm:spPr/>
    </dgm:pt>
    <dgm:pt modelId="{F7D73D03-04E4-4C05-BE84-F34C02D86151}" type="pres">
      <dgm:prSet presAssocID="{4805E9C3-E2C7-4925-BA77-2B9EAFD20D0A}" presName="childText" presStyleLbl="conFgAcc1" presStyleIdx="0" presStyleCnt="5">
        <dgm:presLayoutVars>
          <dgm:bulletEnabled val="1"/>
        </dgm:presLayoutVars>
      </dgm:prSet>
      <dgm:spPr/>
    </dgm:pt>
    <dgm:pt modelId="{34613C08-541F-477C-936E-6630FF8C1DFD}" type="pres">
      <dgm:prSet presAssocID="{02F54493-7DFB-4A9C-8355-9D8364934F9A}" presName="spaceBetweenRectangles" presStyleCnt="0"/>
      <dgm:spPr/>
    </dgm:pt>
    <dgm:pt modelId="{D4F34298-5EFB-4402-BB43-6E72612E0E19}" type="pres">
      <dgm:prSet presAssocID="{C067F3CA-8B30-498A-8753-B94CAC59054F}" presName="parentLin" presStyleCnt="0"/>
      <dgm:spPr/>
    </dgm:pt>
    <dgm:pt modelId="{6318B789-9DAA-4780-AC07-95A05040D851}" type="pres">
      <dgm:prSet presAssocID="{C067F3CA-8B30-498A-8753-B94CAC59054F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BCD7BB46-5D48-48C3-B705-2E06E92937FB}" type="pres">
      <dgm:prSet presAssocID="{C067F3CA-8B30-498A-8753-B94CAC59054F}" presName="parentText" presStyleLbl="node1" presStyleIdx="1" presStyleCnt="5" custLinFactNeighborX="4746" custLinFactNeighborY="-1029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B3A8786-3993-4A3F-BE29-CA76A34F0216}" type="pres">
      <dgm:prSet presAssocID="{C067F3CA-8B30-498A-8753-B94CAC59054F}" presName="negativeSpace" presStyleCnt="0"/>
      <dgm:spPr/>
    </dgm:pt>
    <dgm:pt modelId="{00C01C30-6191-4512-A747-AE3026A3EC9B}" type="pres">
      <dgm:prSet presAssocID="{C067F3CA-8B30-498A-8753-B94CAC59054F}" presName="childText" presStyleLbl="conFgAcc1" presStyleIdx="1" presStyleCnt="5">
        <dgm:presLayoutVars>
          <dgm:bulletEnabled val="1"/>
        </dgm:presLayoutVars>
      </dgm:prSet>
      <dgm:spPr/>
    </dgm:pt>
    <dgm:pt modelId="{54F04C47-6292-4C41-BB02-98345B9DF535}" type="pres">
      <dgm:prSet presAssocID="{FCA181AD-7D70-4C3C-9EE5-FEB1617DB6F8}" presName="spaceBetweenRectangles" presStyleCnt="0"/>
      <dgm:spPr/>
    </dgm:pt>
    <dgm:pt modelId="{28DED767-77EF-47E5-8D53-2BB89A559F8C}" type="pres">
      <dgm:prSet presAssocID="{A39916E8-293C-4072-BB57-A4AD931AD324}" presName="parentLin" presStyleCnt="0"/>
      <dgm:spPr/>
    </dgm:pt>
    <dgm:pt modelId="{4CDE46DE-C73C-4813-A269-CCEA0F3E7CAC}" type="pres">
      <dgm:prSet presAssocID="{A39916E8-293C-4072-BB57-A4AD931AD324}" presName="parentLeftMargin" presStyleLbl="node1" presStyleIdx="1" presStyleCnt="5"/>
      <dgm:spPr/>
      <dgm:t>
        <a:bodyPr/>
        <a:lstStyle/>
        <a:p>
          <a:endParaRPr lang="es-ES"/>
        </a:p>
      </dgm:t>
    </dgm:pt>
    <dgm:pt modelId="{1F83B7C9-E483-41EB-874F-80FF3C16E401}" type="pres">
      <dgm:prSet presAssocID="{A39916E8-293C-4072-BB57-A4AD931AD324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ADFEF6F-A1C7-4D5B-9C52-3D83C4E152D4}" type="pres">
      <dgm:prSet presAssocID="{A39916E8-293C-4072-BB57-A4AD931AD324}" presName="negativeSpace" presStyleCnt="0"/>
      <dgm:spPr/>
    </dgm:pt>
    <dgm:pt modelId="{000DF7AF-B0B5-4A46-B194-EA5B73F78E36}" type="pres">
      <dgm:prSet presAssocID="{A39916E8-293C-4072-BB57-A4AD931AD324}" presName="childText" presStyleLbl="conFgAcc1" presStyleIdx="2" presStyleCnt="5">
        <dgm:presLayoutVars>
          <dgm:bulletEnabled val="1"/>
        </dgm:presLayoutVars>
      </dgm:prSet>
      <dgm:spPr/>
    </dgm:pt>
    <dgm:pt modelId="{6396A666-2AF8-4170-9100-43D69F4D0F41}" type="pres">
      <dgm:prSet presAssocID="{244F6389-83CD-46D0-B340-C5352B838AD9}" presName="spaceBetweenRectangles" presStyleCnt="0"/>
      <dgm:spPr/>
    </dgm:pt>
    <dgm:pt modelId="{38145F67-3D86-4458-A298-B7CDF87EF435}" type="pres">
      <dgm:prSet presAssocID="{14C7706B-0021-41DD-A272-8B5928077A83}" presName="parentLin" presStyleCnt="0"/>
      <dgm:spPr/>
    </dgm:pt>
    <dgm:pt modelId="{6BA9DBC5-A212-4EB7-9440-458A128CE5B4}" type="pres">
      <dgm:prSet presAssocID="{14C7706B-0021-41DD-A272-8B5928077A83}" presName="parentLeftMargin" presStyleLbl="node1" presStyleIdx="2" presStyleCnt="5"/>
      <dgm:spPr/>
      <dgm:t>
        <a:bodyPr/>
        <a:lstStyle/>
        <a:p>
          <a:endParaRPr lang="es-ES"/>
        </a:p>
      </dgm:t>
    </dgm:pt>
    <dgm:pt modelId="{B181A9AB-1CA3-4193-936E-DA975BCA3B21}" type="pres">
      <dgm:prSet presAssocID="{14C7706B-0021-41DD-A272-8B5928077A8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61A8AA3-ED9E-4EB6-BDF8-D475E5AF5A31}" type="pres">
      <dgm:prSet presAssocID="{14C7706B-0021-41DD-A272-8B5928077A83}" presName="negativeSpace" presStyleCnt="0"/>
      <dgm:spPr/>
    </dgm:pt>
    <dgm:pt modelId="{059F892A-C7BE-4466-B093-FFCCD9ED84F2}" type="pres">
      <dgm:prSet presAssocID="{14C7706B-0021-41DD-A272-8B5928077A83}" presName="childText" presStyleLbl="conFgAcc1" presStyleIdx="3" presStyleCnt="5">
        <dgm:presLayoutVars>
          <dgm:bulletEnabled val="1"/>
        </dgm:presLayoutVars>
      </dgm:prSet>
      <dgm:spPr/>
    </dgm:pt>
    <dgm:pt modelId="{0A9AA0E1-E987-44F9-B4A4-45CC6C66EF58}" type="pres">
      <dgm:prSet presAssocID="{519B4969-EC30-4060-B54B-671566FE22A4}" presName="spaceBetweenRectangles" presStyleCnt="0"/>
      <dgm:spPr/>
    </dgm:pt>
    <dgm:pt modelId="{B683C137-9A39-42E5-ACA8-2E3BBAF9FDA4}" type="pres">
      <dgm:prSet presAssocID="{97EFB7CB-BB41-446B-99A1-448BECA0ECE4}" presName="parentLin" presStyleCnt="0"/>
      <dgm:spPr/>
    </dgm:pt>
    <dgm:pt modelId="{656808E7-F54F-47C1-BB32-8668B5523163}" type="pres">
      <dgm:prSet presAssocID="{97EFB7CB-BB41-446B-99A1-448BECA0ECE4}" presName="parentLeftMargin" presStyleLbl="node1" presStyleIdx="3" presStyleCnt="5"/>
      <dgm:spPr/>
      <dgm:t>
        <a:bodyPr/>
        <a:lstStyle/>
        <a:p>
          <a:endParaRPr lang="es-ES"/>
        </a:p>
      </dgm:t>
    </dgm:pt>
    <dgm:pt modelId="{D42F9A31-0BB7-473A-8937-25DDA20BE4AF}" type="pres">
      <dgm:prSet presAssocID="{97EFB7CB-BB41-446B-99A1-448BECA0ECE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2C82C5-1FE3-4056-A762-C6ED2E4A455A}" type="pres">
      <dgm:prSet presAssocID="{97EFB7CB-BB41-446B-99A1-448BECA0ECE4}" presName="negativeSpace" presStyleCnt="0"/>
      <dgm:spPr/>
    </dgm:pt>
    <dgm:pt modelId="{5FC93D3D-2836-4B96-95E9-27658BD0EDC9}" type="pres">
      <dgm:prSet presAssocID="{97EFB7CB-BB41-446B-99A1-448BECA0ECE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44CE6FB-AA9D-4888-A1BB-88A79F9BF7A9}" type="presOf" srcId="{688F68EB-83DA-4553-99A7-1B7B95FB7A3D}" destId="{A6242F67-005E-4197-84D3-109C7DB56104}" srcOrd="0" destOrd="0" presId="urn:microsoft.com/office/officeart/2005/8/layout/list1"/>
    <dgm:cxn modelId="{E562B4F2-939C-4339-A11E-07D5CA9EB961}" type="presOf" srcId="{C067F3CA-8B30-498A-8753-B94CAC59054F}" destId="{6318B789-9DAA-4780-AC07-95A05040D851}" srcOrd="0" destOrd="0" presId="urn:microsoft.com/office/officeart/2005/8/layout/list1"/>
    <dgm:cxn modelId="{4AD34007-A128-41F7-8CE2-739B925F3EBF}" srcId="{688F68EB-83DA-4553-99A7-1B7B95FB7A3D}" destId="{97EFB7CB-BB41-446B-99A1-448BECA0ECE4}" srcOrd="4" destOrd="0" parTransId="{92D3AAEF-6452-4E10-BF5B-EA874DB0DC3D}" sibTransId="{3C950463-B38E-43C5-A51A-601CFDD81512}"/>
    <dgm:cxn modelId="{070E1E04-A6D0-44BE-98F6-866A9D05E663}" srcId="{688F68EB-83DA-4553-99A7-1B7B95FB7A3D}" destId="{14C7706B-0021-41DD-A272-8B5928077A83}" srcOrd="3" destOrd="0" parTransId="{36A26443-B9E5-435A-94D2-D1F94A4C2D44}" sibTransId="{519B4969-EC30-4060-B54B-671566FE22A4}"/>
    <dgm:cxn modelId="{6F7CB919-3871-490C-A94B-BE2C5FA835EC}" type="presOf" srcId="{97EFB7CB-BB41-446B-99A1-448BECA0ECE4}" destId="{656808E7-F54F-47C1-BB32-8668B5523163}" srcOrd="0" destOrd="0" presId="urn:microsoft.com/office/officeart/2005/8/layout/list1"/>
    <dgm:cxn modelId="{59618616-79A7-414F-999C-2060A137FCAA}" srcId="{688F68EB-83DA-4553-99A7-1B7B95FB7A3D}" destId="{A39916E8-293C-4072-BB57-A4AD931AD324}" srcOrd="2" destOrd="0" parTransId="{D83EA9A9-BABD-4445-9698-591D7DED02D0}" sibTransId="{244F6389-83CD-46D0-B340-C5352B838AD9}"/>
    <dgm:cxn modelId="{FBECCB3D-2FA1-476A-ACDE-0E23A6F97EE5}" srcId="{688F68EB-83DA-4553-99A7-1B7B95FB7A3D}" destId="{C067F3CA-8B30-498A-8753-B94CAC59054F}" srcOrd="1" destOrd="0" parTransId="{E5B17953-7A8A-4060-9EDC-514D0F06208C}" sibTransId="{FCA181AD-7D70-4C3C-9EE5-FEB1617DB6F8}"/>
    <dgm:cxn modelId="{B51E29ED-2169-4DAB-9E93-0577DE6F331C}" type="presOf" srcId="{A39916E8-293C-4072-BB57-A4AD931AD324}" destId="{4CDE46DE-C73C-4813-A269-CCEA0F3E7CAC}" srcOrd="0" destOrd="0" presId="urn:microsoft.com/office/officeart/2005/8/layout/list1"/>
    <dgm:cxn modelId="{3CE7AFAA-19B2-472E-A28A-F7FD4D05C3DD}" type="presOf" srcId="{4805E9C3-E2C7-4925-BA77-2B9EAFD20D0A}" destId="{BA21C3C2-D27D-4871-B108-E598DF225157}" srcOrd="0" destOrd="0" presId="urn:microsoft.com/office/officeart/2005/8/layout/list1"/>
    <dgm:cxn modelId="{FCA07CF2-DBFA-4748-85BA-5569088CA3B7}" type="presOf" srcId="{14C7706B-0021-41DD-A272-8B5928077A83}" destId="{6BA9DBC5-A212-4EB7-9440-458A128CE5B4}" srcOrd="0" destOrd="0" presId="urn:microsoft.com/office/officeart/2005/8/layout/list1"/>
    <dgm:cxn modelId="{2147C7D7-4942-47B7-8FE1-9FD49BAE184E}" srcId="{688F68EB-83DA-4553-99A7-1B7B95FB7A3D}" destId="{4805E9C3-E2C7-4925-BA77-2B9EAFD20D0A}" srcOrd="0" destOrd="0" parTransId="{3E4E9408-FED9-4C2C-B105-33E2044BD6D6}" sibTransId="{02F54493-7DFB-4A9C-8355-9D8364934F9A}"/>
    <dgm:cxn modelId="{6302088B-844A-48F7-860B-98FB79F16CAD}" type="presOf" srcId="{97EFB7CB-BB41-446B-99A1-448BECA0ECE4}" destId="{D42F9A31-0BB7-473A-8937-25DDA20BE4AF}" srcOrd="1" destOrd="0" presId="urn:microsoft.com/office/officeart/2005/8/layout/list1"/>
    <dgm:cxn modelId="{60E7B8FC-C89A-4CAF-812F-A904921A12AB}" type="presOf" srcId="{14C7706B-0021-41DD-A272-8B5928077A83}" destId="{B181A9AB-1CA3-4193-936E-DA975BCA3B21}" srcOrd="1" destOrd="0" presId="urn:microsoft.com/office/officeart/2005/8/layout/list1"/>
    <dgm:cxn modelId="{5A201142-002A-4D35-916D-D8A301726B07}" type="presOf" srcId="{A39916E8-293C-4072-BB57-A4AD931AD324}" destId="{1F83B7C9-E483-41EB-874F-80FF3C16E401}" srcOrd="1" destOrd="0" presId="urn:microsoft.com/office/officeart/2005/8/layout/list1"/>
    <dgm:cxn modelId="{23629F65-DC26-48C5-837B-E0C09E650DFE}" type="presOf" srcId="{4805E9C3-E2C7-4925-BA77-2B9EAFD20D0A}" destId="{8F893F0A-0C9D-490A-BDE4-5EAED2700AF2}" srcOrd="1" destOrd="0" presId="urn:microsoft.com/office/officeart/2005/8/layout/list1"/>
    <dgm:cxn modelId="{CA98532E-1739-4857-97CB-11542DBF8C90}" type="presOf" srcId="{C067F3CA-8B30-498A-8753-B94CAC59054F}" destId="{BCD7BB46-5D48-48C3-B705-2E06E92937FB}" srcOrd="1" destOrd="0" presId="urn:microsoft.com/office/officeart/2005/8/layout/list1"/>
    <dgm:cxn modelId="{542C40FA-4F4C-410D-9B9E-C85575154E4B}" type="presParOf" srcId="{A6242F67-005E-4197-84D3-109C7DB56104}" destId="{0CB00B1D-D7B6-4A88-BD0F-8A646A85000D}" srcOrd="0" destOrd="0" presId="urn:microsoft.com/office/officeart/2005/8/layout/list1"/>
    <dgm:cxn modelId="{BDC56E3E-235A-4AB8-82CB-3A583E9A5FB8}" type="presParOf" srcId="{0CB00B1D-D7B6-4A88-BD0F-8A646A85000D}" destId="{BA21C3C2-D27D-4871-B108-E598DF225157}" srcOrd="0" destOrd="0" presId="urn:microsoft.com/office/officeart/2005/8/layout/list1"/>
    <dgm:cxn modelId="{642478E9-43BD-4125-A1A7-34E3113221D1}" type="presParOf" srcId="{0CB00B1D-D7B6-4A88-BD0F-8A646A85000D}" destId="{8F893F0A-0C9D-490A-BDE4-5EAED2700AF2}" srcOrd="1" destOrd="0" presId="urn:microsoft.com/office/officeart/2005/8/layout/list1"/>
    <dgm:cxn modelId="{5866AFA2-47EA-4B72-BDAA-B4EBE1035BF0}" type="presParOf" srcId="{A6242F67-005E-4197-84D3-109C7DB56104}" destId="{48910FCC-7EAC-4F54-A16C-BF188CF77533}" srcOrd="1" destOrd="0" presId="urn:microsoft.com/office/officeart/2005/8/layout/list1"/>
    <dgm:cxn modelId="{9F96C297-84E6-4507-A767-64CDC8A47E20}" type="presParOf" srcId="{A6242F67-005E-4197-84D3-109C7DB56104}" destId="{F7D73D03-04E4-4C05-BE84-F34C02D86151}" srcOrd="2" destOrd="0" presId="urn:microsoft.com/office/officeart/2005/8/layout/list1"/>
    <dgm:cxn modelId="{E4A0AFB6-5CBD-4757-B634-3AFFAEF32D41}" type="presParOf" srcId="{A6242F67-005E-4197-84D3-109C7DB56104}" destId="{34613C08-541F-477C-936E-6630FF8C1DFD}" srcOrd="3" destOrd="0" presId="urn:microsoft.com/office/officeart/2005/8/layout/list1"/>
    <dgm:cxn modelId="{615DEDC2-A313-4564-A623-A6E3D7091191}" type="presParOf" srcId="{A6242F67-005E-4197-84D3-109C7DB56104}" destId="{D4F34298-5EFB-4402-BB43-6E72612E0E19}" srcOrd="4" destOrd="0" presId="urn:microsoft.com/office/officeart/2005/8/layout/list1"/>
    <dgm:cxn modelId="{6487A733-660C-44DA-802D-181625F6D619}" type="presParOf" srcId="{D4F34298-5EFB-4402-BB43-6E72612E0E19}" destId="{6318B789-9DAA-4780-AC07-95A05040D851}" srcOrd="0" destOrd="0" presId="urn:microsoft.com/office/officeart/2005/8/layout/list1"/>
    <dgm:cxn modelId="{4EAA6BCE-0A12-4988-A8AB-9FB584047CFD}" type="presParOf" srcId="{D4F34298-5EFB-4402-BB43-6E72612E0E19}" destId="{BCD7BB46-5D48-48C3-B705-2E06E92937FB}" srcOrd="1" destOrd="0" presId="urn:microsoft.com/office/officeart/2005/8/layout/list1"/>
    <dgm:cxn modelId="{66BA7C74-0727-4B6C-9BB1-DFBB70CAF74F}" type="presParOf" srcId="{A6242F67-005E-4197-84D3-109C7DB56104}" destId="{FB3A8786-3993-4A3F-BE29-CA76A34F0216}" srcOrd="5" destOrd="0" presId="urn:microsoft.com/office/officeart/2005/8/layout/list1"/>
    <dgm:cxn modelId="{5A83C3B0-6019-4796-A94C-E0EEAA480703}" type="presParOf" srcId="{A6242F67-005E-4197-84D3-109C7DB56104}" destId="{00C01C30-6191-4512-A747-AE3026A3EC9B}" srcOrd="6" destOrd="0" presId="urn:microsoft.com/office/officeart/2005/8/layout/list1"/>
    <dgm:cxn modelId="{BCF83A6D-9340-47BA-9A72-153877FABD56}" type="presParOf" srcId="{A6242F67-005E-4197-84D3-109C7DB56104}" destId="{54F04C47-6292-4C41-BB02-98345B9DF535}" srcOrd="7" destOrd="0" presId="urn:microsoft.com/office/officeart/2005/8/layout/list1"/>
    <dgm:cxn modelId="{4014DF43-B284-4C8F-9FE0-83ABF4590A25}" type="presParOf" srcId="{A6242F67-005E-4197-84D3-109C7DB56104}" destId="{28DED767-77EF-47E5-8D53-2BB89A559F8C}" srcOrd="8" destOrd="0" presId="urn:microsoft.com/office/officeart/2005/8/layout/list1"/>
    <dgm:cxn modelId="{7724A499-2DE9-4616-948B-6C5C65FCA16C}" type="presParOf" srcId="{28DED767-77EF-47E5-8D53-2BB89A559F8C}" destId="{4CDE46DE-C73C-4813-A269-CCEA0F3E7CAC}" srcOrd="0" destOrd="0" presId="urn:microsoft.com/office/officeart/2005/8/layout/list1"/>
    <dgm:cxn modelId="{4FB94215-C9EA-4537-8D2B-A7CA2F763DA8}" type="presParOf" srcId="{28DED767-77EF-47E5-8D53-2BB89A559F8C}" destId="{1F83B7C9-E483-41EB-874F-80FF3C16E401}" srcOrd="1" destOrd="0" presId="urn:microsoft.com/office/officeart/2005/8/layout/list1"/>
    <dgm:cxn modelId="{91E2A5FF-9277-427C-8246-09AA9CE86145}" type="presParOf" srcId="{A6242F67-005E-4197-84D3-109C7DB56104}" destId="{5ADFEF6F-A1C7-4D5B-9C52-3D83C4E152D4}" srcOrd="9" destOrd="0" presId="urn:microsoft.com/office/officeart/2005/8/layout/list1"/>
    <dgm:cxn modelId="{9BBE3A73-B8AA-4520-A03B-736D89013194}" type="presParOf" srcId="{A6242F67-005E-4197-84D3-109C7DB56104}" destId="{000DF7AF-B0B5-4A46-B194-EA5B73F78E36}" srcOrd="10" destOrd="0" presId="urn:microsoft.com/office/officeart/2005/8/layout/list1"/>
    <dgm:cxn modelId="{0DF5A0C8-AE16-411D-A425-C4E7BB5E6144}" type="presParOf" srcId="{A6242F67-005E-4197-84D3-109C7DB56104}" destId="{6396A666-2AF8-4170-9100-43D69F4D0F41}" srcOrd="11" destOrd="0" presId="urn:microsoft.com/office/officeart/2005/8/layout/list1"/>
    <dgm:cxn modelId="{C75DC192-C1FB-4F83-963A-9D5BA5EC775D}" type="presParOf" srcId="{A6242F67-005E-4197-84D3-109C7DB56104}" destId="{38145F67-3D86-4458-A298-B7CDF87EF435}" srcOrd="12" destOrd="0" presId="urn:microsoft.com/office/officeart/2005/8/layout/list1"/>
    <dgm:cxn modelId="{C578A302-F725-48C1-85E0-5B13C7F95CFB}" type="presParOf" srcId="{38145F67-3D86-4458-A298-B7CDF87EF435}" destId="{6BA9DBC5-A212-4EB7-9440-458A128CE5B4}" srcOrd="0" destOrd="0" presId="urn:microsoft.com/office/officeart/2005/8/layout/list1"/>
    <dgm:cxn modelId="{3F13DC23-ADB0-4190-82A3-258846DC0857}" type="presParOf" srcId="{38145F67-3D86-4458-A298-B7CDF87EF435}" destId="{B181A9AB-1CA3-4193-936E-DA975BCA3B21}" srcOrd="1" destOrd="0" presId="urn:microsoft.com/office/officeart/2005/8/layout/list1"/>
    <dgm:cxn modelId="{03A80F7A-F681-4C1A-905B-5314E2044A95}" type="presParOf" srcId="{A6242F67-005E-4197-84D3-109C7DB56104}" destId="{C61A8AA3-ED9E-4EB6-BDF8-D475E5AF5A31}" srcOrd="13" destOrd="0" presId="urn:microsoft.com/office/officeart/2005/8/layout/list1"/>
    <dgm:cxn modelId="{172BED64-FB78-4695-8905-DC0FBA03EDDE}" type="presParOf" srcId="{A6242F67-005E-4197-84D3-109C7DB56104}" destId="{059F892A-C7BE-4466-B093-FFCCD9ED84F2}" srcOrd="14" destOrd="0" presId="urn:microsoft.com/office/officeart/2005/8/layout/list1"/>
    <dgm:cxn modelId="{438782B2-ABC4-4006-8EFD-DB3749BB2A60}" type="presParOf" srcId="{A6242F67-005E-4197-84D3-109C7DB56104}" destId="{0A9AA0E1-E987-44F9-B4A4-45CC6C66EF58}" srcOrd="15" destOrd="0" presId="urn:microsoft.com/office/officeart/2005/8/layout/list1"/>
    <dgm:cxn modelId="{D0325CDC-4D50-4E37-8C93-DDF71764F919}" type="presParOf" srcId="{A6242F67-005E-4197-84D3-109C7DB56104}" destId="{B683C137-9A39-42E5-ACA8-2E3BBAF9FDA4}" srcOrd="16" destOrd="0" presId="urn:microsoft.com/office/officeart/2005/8/layout/list1"/>
    <dgm:cxn modelId="{FB619B7A-12FC-4466-949A-34E7C02B1174}" type="presParOf" srcId="{B683C137-9A39-42E5-ACA8-2E3BBAF9FDA4}" destId="{656808E7-F54F-47C1-BB32-8668B5523163}" srcOrd="0" destOrd="0" presId="urn:microsoft.com/office/officeart/2005/8/layout/list1"/>
    <dgm:cxn modelId="{BD1A7648-960F-4F01-9045-5780B7B51B4F}" type="presParOf" srcId="{B683C137-9A39-42E5-ACA8-2E3BBAF9FDA4}" destId="{D42F9A31-0BB7-473A-8937-25DDA20BE4AF}" srcOrd="1" destOrd="0" presId="urn:microsoft.com/office/officeart/2005/8/layout/list1"/>
    <dgm:cxn modelId="{D6F1ABC2-3651-4787-A7B0-2AB8FE195E15}" type="presParOf" srcId="{A6242F67-005E-4197-84D3-109C7DB56104}" destId="{D42C82C5-1FE3-4056-A762-C6ED2E4A455A}" srcOrd="17" destOrd="0" presId="urn:microsoft.com/office/officeart/2005/8/layout/list1"/>
    <dgm:cxn modelId="{2393ABAD-C79F-4CA8-8F67-D55E760C8180}" type="presParOf" srcId="{A6242F67-005E-4197-84D3-109C7DB56104}" destId="{5FC93D3D-2836-4B96-95E9-27658BD0EDC9}" srcOrd="18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D7129B-4AB9-442C-B1BC-B9EB19F1A7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6A94048-8870-44D2-B03B-D7B9A68C5EA2}">
      <dgm:prSet phldrT="[Texto]"/>
      <dgm:spPr/>
      <dgm:t>
        <a:bodyPr/>
        <a:lstStyle/>
        <a:p>
          <a:r>
            <a:rPr lang="es-ES" dirty="0" smtClean="0"/>
            <a:t>UNA UNIDAD MONETARIA DE HOY VALE MÁS QUE UNA UNIDAD MONETARIA DE MANANA.</a:t>
          </a:r>
          <a:endParaRPr lang="es-ES" dirty="0"/>
        </a:p>
      </dgm:t>
    </dgm:pt>
    <dgm:pt modelId="{3C5E5B1B-D46E-4422-B3F4-6CD7C659FDA1}" type="parTrans" cxnId="{03F7BBE5-49C4-4179-BE02-1685CE0987C9}">
      <dgm:prSet/>
      <dgm:spPr/>
      <dgm:t>
        <a:bodyPr/>
        <a:lstStyle/>
        <a:p>
          <a:endParaRPr lang="es-ES"/>
        </a:p>
      </dgm:t>
    </dgm:pt>
    <dgm:pt modelId="{2AC61872-3A7F-47CA-8DF5-D926FD3600F9}" type="sibTrans" cxnId="{03F7BBE5-49C4-4179-BE02-1685CE0987C9}">
      <dgm:prSet/>
      <dgm:spPr/>
      <dgm:t>
        <a:bodyPr/>
        <a:lstStyle/>
        <a:p>
          <a:endParaRPr lang="es-ES"/>
        </a:p>
      </dgm:t>
    </dgm:pt>
    <dgm:pt modelId="{B0F40434-FA81-46C8-94A5-AA4FC91C8F44}">
      <dgm:prSet phldrT="[Texto]"/>
      <dgm:spPr/>
      <dgm:t>
        <a:bodyPr/>
        <a:lstStyle/>
        <a:p>
          <a:endParaRPr lang="es-ES" dirty="0"/>
        </a:p>
      </dgm:t>
    </dgm:pt>
    <dgm:pt modelId="{A7465596-F60B-4AFD-BDC2-C26FF8CD988B}" type="parTrans" cxnId="{510E52AB-394D-4124-950B-275E215A9331}">
      <dgm:prSet/>
      <dgm:spPr/>
      <dgm:t>
        <a:bodyPr/>
        <a:lstStyle/>
        <a:p>
          <a:endParaRPr lang="es-ES"/>
        </a:p>
      </dgm:t>
    </dgm:pt>
    <dgm:pt modelId="{4592220F-BC96-42EA-817D-E15F4AC2085A}" type="sibTrans" cxnId="{510E52AB-394D-4124-950B-275E215A9331}">
      <dgm:prSet/>
      <dgm:spPr/>
      <dgm:t>
        <a:bodyPr/>
        <a:lstStyle/>
        <a:p>
          <a:endParaRPr lang="es-ES"/>
        </a:p>
      </dgm:t>
    </dgm:pt>
    <dgm:pt modelId="{FDBF964C-2E77-4AFF-A279-E050A3181BD3}">
      <dgm:prSet phldrT="[Texto]"/>
      <dgm:spPr/>
      <dgm:t>
        <a:bodyPr/>
        <a:lstStyle/>
        <a:p>
          <a:r>
            <a:rPr lang="es-ES" dirty="0" smtClean="0"/>
            <a:t>UNA UNIDAD MONETARIA SEGURA VALE MAS QUE UNA CON RIESGO</a:t>
          </a:r>
          <a:endParaRPr lang="es-ES" dirty="0"/>
        </a:p>
      </dgm:t>
    </dgm:pt>
    <dgm:pt modelId="{939BC0ED-4029-40E0-9108-CD6AFC3D74C1}" type="parTrans" cxnId="{41B8FB44-6EB7-40D1-B171-AB0E7CACFC7E}">
      <dgm:prSet/>
      <dgm:spPr/>
      <dgm:t>
        <a:bodyPr/>
        <a:lstStyle/>
        <a:p>
          <a:endParaRPr lang="es-ES"/>
        </a:p>
      </dgm:t>
    </dgm:pt>
    <dgm:pt modelId="{5193A535-4D95-4446-B523-02141A2F404C}" type="sibTrans" cxnId="{41B8FB44-6EB7-40D1-B171-AB0E7CACFC7E}">
      <dgm:prSet/>
      <dgm:spPr/>
      <dgm:t>
        <a:bodyPr/>
        <a:lstStyle/>
        <a:p>
          <a:endParaRPr lang="es-ES"/>
        </a:p>
      </dgm:t>
    </dgm:pt>
    <dgm:pt modelId="{F77599B6-AAC5-46A5-BE74-2C3485FD4A67}">
      <dgm:prSet phldrT="[Texto]"/>
      <dgm:spPr/>
      <dgm:t>
        <a:bodyPr/>
        <a:lstStyle/>
        <a:p>
          <a:r>
            <a:rPr lang="es-ES" dirty="0" smtClean="0"/>
            <a:t>El comportamiento racional de una persona de la tercera edad</a:t>
          </a:r>
          <a:endParaRPr lang="es-ES" dirty="0"/>
        </a:p>
      </dgm:t>
    </dgm:pt>
    <dgm:pt modelId="{7C3422BC-1AB8-4F9C-B6EC-6F2FB5459022}" type="parTrans" cxnId="{6EBBDEBB-1FC1-4F8C-9940-008CAA5785F6}">
      <dgm:prSet/>
      <dgm:spPr/>
      <dgm:t>
        <a:bodyPr/>
        <a:lstStyle/>
        <a:p>
          <a:endParaRPr lang="es-ES"/>
        </a:p>
      </dgm:t>
    </dgm:pt>
    <dgm:pt modelId="{8ACA0A98-AE86-4426-87BE-AE7197D7A852}" type="sibTrans" cxnId="{6EBBDEBB-1FC1-4F8C-9940-008CAA5785F6}">
      <dgm:prSet/>
      <dgm:spPr/>
      <dgm:t>
        <a:bodyPr/>
        <a:lstStyle/>
        <a:p>
          <a:endParaRPr lang="es-ES"/>
        </a:p>
      </dgm:t>
    </dgm:pt>
    <dgm:pt modelId="{165B45C8-6AE6-41AE-91F8-962E2E462458}">
      <dgm:prSet phldrT="[Texto]"/>
      <dgm:spPr/>
      <dgm:t>
        <a:bodyPr/>
        <a:lstStyle/>
        <a:p>
          <a:r>
            <a:rPr lang="es-ES" dirty="0" smtClean="0"/>
            <a:t>A causa del proceso inflacionario, el poder de compra de las unidades monetarias disminuye con el tiempo.</a:t>
          </a:r>
          <a:endParaRPr lang="es-ES" dirty="0"/>
        </a:p>
      </dgm:t>
    </dgm:pt>
    <dgm:pt modelId="{C4823C3C-3E4A-4C00-8FFA-94BF5F1DA109}" type="parTrans" cxnId="{C1D24AAE-B08A-4011-A31D-82AB6A5FA9E5}">
      <dgm:prSet/>
      <dgm:spPr/>
      <dgm:t>
        <a:bodyPr/>
        <a:lstStyle/>
        <a:p>
          <a:endParaRPr lang="es-ES"/>
        </a:p>
      </dgm:t>
    </dgm:pt>
    <dgm:pt modelId="{31EF0B81-D07C-4DAC-ADC6-EB4CDE713679}" type="sibTrans" cxnId="{C1D24AAE-B08A-4011-A31D-82AB6A5FA9E5}">
      <dgm:prSet/>
      <dgm:spPr/>
      <dgm:t>
        <a:bodyPr/>
        <a:lstStyle/>
        <a:p>
          <a:endParaRPr lang="es-ES"/>
        </a:p>
      </dgm:t>
    </dgm:pt>
    <dgm:pt modelId="{C92A528A-D246-45D3-ABB3-CF61E9FB0892}">
      <dgm:prSet phldrT="[Texto]"/>
      <dgm:spPr/>
      <dgm:t>
        <a:bodyPr/>
        <a:lstStyle/>
        <a:p>
          <a:r>
            <a:rPr lang="es-ES" dirty="0" smtClean="0"/>
            <a:t>Si se invierte en una actividad de lucro se obtiene una rentabilidad.</a:t>
          </a:r>
          <a:endParaRPr lang="es-ES" dirty="0"/>
        </a:p>
      </dgm:t>
    </dgm:pt>
    <dgm:pt modelId="{1D72F56C-6F84-4A38-9BDE-E3FDFAE68A5B}" type="parTrans" cxnId="{8B641868-1853-433C-9346-4091B9818E6F}">
      <dgm:prSet/>
      <dgm:spPr/>
      <dgm:t>
        <a:bodyPr/>
        <a:lstStyle/>
        <a:p>
          <a:endParaRPr lang="es-ES"/>
        </a:p>
      </dgm:t>
    </dgm:pt>
    <dgm:pt modelId="{703C13B1-4CC4-476A-9E1D-782885DCBA2B}" type="sibTrans" cxnId="{8B641868-1853-433C-9346-4091B9818E6F}">
      <dgm:prSet/>
      <dgm:spPr/>
      <dgm:t>
        <a:bodyPr/>
        <a:lstStyle/>
        <a:p>
          <a:endParaRPr lang="es-ES"/>
        </a:p>
      </dgm:t>
    </dgm:pt>
    <dgm:pt modelId="{988D670B-EA71-4401-9FDB-6EA0B5B5B403}" type="pres">
      <dgm:prSet presAssocID="{32D7129B-4AB9-442C-B1BC-B9EB19F1A7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C1DF56C-EEA4-4B04-8AB1-E37D858C09C6}" type="pres">
      <dgm:prSet presAssocID="{F6A94048-8870-44D2-B03B-D7B9A68C5EA2}" presName="parentText" presStyleLbl="node1" presStyleIdx="0" presStyleCnt="2" custLinFactNeighborY="93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04E6E8-1569-4679-BFC9-9E925D9FA509}" type="pres">
      <dgm:prSet presAssocID="{F6A94048-8870-44D2-B03B-D7B9A68C5EA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6436C42-0DE6-4827-9176-08F5C5B1D7B1}" type="pres">
      <dgm:prSet presAssocID="{FDBF964C-2E77-4AFF-A279-E050A3181BD3}" presName="parentText" presStyleLbl="node1" presStyleIdx="1" presStyleCnt="2" custLinFactNeighborY="17689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1377F2-D77B-4929-9C52-A6C0902F51BB}" type="pres">
      <dgm:prSet presAssocID="{FDBF964C-2E77-4AFF-A279-E050A3181BD3}" presName="childText" presStyleLbl="revTx" presStyleIdx="1" presStyleCnt="2" custLinFactNeighborY="2260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1B8FB44-6EB7-40D1-B171-AB0E7CACFC7E}" srcId="{32D7129B-4AB9-442C-B1BC-B9EB19F1A73D}" destId="{FDBF964C-2E77-4AFF-A279-E050A3181BD3}" srcOrd="1" destOrd="0" parTransId="{939BC0ED-4029-40E0-9108-CD6AFC3D74C1}" sibTransId="{5193A535-4D95-4446-B523-02141A2F404C}"/>
    <dgm:cxn modelId="{A03DBD27-6A6D-4E5E-8370-23B18CABCB67}" type="presOf" srcId="{F77599B6-AAC5-46A5-BE74-2C3485FD4A67}" destId="{FC1377F2-D77B-4929-9C52-A6C0902F51BB}" srcOrd="0" destOrd="0" presId="urn:microsoft.com/office/officeart/2005/8/layout/vList2"/>
    <dgm:cxn modelId="{43C43291-3F65-45F2-A9D9-806D82D0DA16}" type="presOf" srcId="{FDBF964C-2E77-4AFF-A279-E050A3181BD3}" destId="{26436C42-0DE6-4827-9176-08F5C5B1D7B1}" srcOrd="0" destOrd="0" presId="urn:microsoft.com/office/officeart/2005/8/layout/vList2"/>
    <dgm:cxn modelId="{6EBBDEBB-1FC1-4F8C-9940-008CAA5785F6}" srcId="{FDBF964C-2E77-4AFF-A279-E050A3181BD3}" destId="{F77599B6-AAC5-46A5-BE74-2C3485FD4A67}" srcOrd="0" destOrd="0" parTransId="{7C3422BC-1AB8-4F9C-B6EC-6F2FB5459022}" sibTransId="{8ACA0A98-AE86-4426-87BE-AE7197D7A852}"/>
    <dgm:cxn modelId="{C6814EC0-B360-4F87-8178-2A958E93281B}" type="presOf" srcId="{165B45C8-6AE6-41AE-91F8-962E2E462458}" destId="{4404E6E8-1569-4679-BFC9-9E925D9FA509}" srcOrd="0" destOrd="2" presId="urn:microsoft.com/office/officeart/2005/8/layout/vList2"/>
    <dgm:cxn modelId="{9F1295A9-B345-419A-94C1-983ED1EB3C41}" type="presOf" srcId="{F6A94048-8870-44D2-B03B-D7B9A68C5EA2}" destId="{0C1DF56C-EEA4-4B04-8AB1-E37D858C09C6}" srcOrd="0" destOrd="0" presId="urn:microsoft.com/office/officeart/2005/8/layout/vList2"/>
    <dgm:cxn modelId="{03F7BBE5-49C4-4179-BE02-1685CE0987C9}" srcId="{32D7129B-4AB9-442C-B1BC-B9EB19F1A73D}" destId="{F6A94048-8870-44D2-B03B-D7B9A68C5EA2}" srcOrd="0" destOrd="0" parTransId="{3C5E5B1B-D46E-4422-B3F4-6CD7C659FDA1}" sibTransId="{2AC61872-3A7F-47CA-8DF5-D926FD3600F9}"/>
    <dgm:cxn modelId="{510E52AB-394D-4124-950B-275E215A9331}" srcId="{F6A94048-8870-44D2-B03B-D7B9A68C5EA2}" destId="{B0F40434-FA81-46C8-94A5-AA4FC91C8F44}" srcOrd="0" destOrd="0" parTransId="{A7465596-F60B-4AFD-BDC2-C26FF8CD988B}" sibTransId="{4592220F-BC96-42EA-817D-E15F4AC2085A}"/>
    <dgm:cxn modelId="{FB3259FA-B511-4A54-B3C5-6B13D98725B2}" type="presOf" srcId="{C92A528A-D246-45D3-ABB3-CF61E9FB0892}" destId="{4404E6E8-1569-4679-BFC9-9E925D9FA509}" srcOrd="0" destOrd="1" presId="urn:microsoft.com/office/officeart/2005/8/layout/vList2"/>
    <dgm:cxn modelId="{2BF9438C-914F-4F94-BF93-98C2CFC53279}" type="presOf" srcId="{32D7129B-4AB9-442C-B1BC-B9EB19F1A73D}" destId="{988D670B-EA71-4401-9FDB-6EA0B5B5B403}" srcOrd="0" destOrd="0" presId="urn:microsoft.com/office/officeart/2005/8/layout/vList2"/>
    <dgm:cxn modelId="{BC93843A-DA8F-438D-87CA-21AB95C2364F}" type="presOf" srcId="{B0F40434-FA81-46C8-94A5-AA4FC91C8F44}" destId="{4404E6E8-1569-4679-BFC9-9E925D9FA509}" srcOrd="0" destOrd="0" presId="urn:microsoft.com/office/officeart/2005/8/layout/vList2"/>
    <dgm:cxn modelId="{C1D24AAE-B08A-4011-A31D-82AB6A5FA9E5}" srcId="{F6A94048-8870-44D2-B03B-D7B9A68C5EA2}" destId="{165B45C8-6AE6-41AE-91F8-962E2E462458}" srcOrd="2" destOrd="0" parTransId="{C4823C3C-3E4A-4C00-8FFA-94BF5F1DA109}" sibTransId="{31EF0B81-D07C-4DAC-ADC6-EB4CDE713679}"/>
    <dgm:cxn modelId="{8B641868-1853-433C-9346-4091B9818E6F}" srcId="{F6A94048-8870-44D2-B03B-D7B9A68C5EA2}" destId="{C92A528A-D246-45D3-ABB3-CF61E9FB0892}" srcOrd="1" destOrd="0" parTransId="{1D72F56C-6F84-4A38-9BDE-E3FDFAE68A5B}" sibTransId="{703C13B1-4CC4-476A-9E1D-782885DCBA2B}"/>
    <dgm:cxn modelId="{762E9EFC-B15A-4DEC-9A72-818B3673E3AB}" type="presParOf" srcId="{988D670B-EA71-4401-9FDB-6EA0B5B5B403}" destId="{0C1DF56C-EEA4-4B04-8AB1-E37D858C09C6}" srcOrd="0" destOrd="0" presId="urn:microsoft.com/office/officeart/2005/8/layout/vList2"/>
    <dgm:cxn modelId="{15D7348C-855C-4FAA-AF76-C4CFB1669D91}" type="presParOf" srcId="{988D670B-EA71-4401-9FDB-6EA0B5B5B403}" destId="{4404E6E8-1569-4679-BFC9-9E925D9FA509}" srcOrd="1" destOrd="0" presId="urn:microsoft.com/office/officeart/2005/8/layout/vList2"/>
    <dgm:cxn modelId="{FE960CE9-4529-488A-A662-72E710DD8F46}" type="presParOf" srcId="{988D670B-EA71-4401-9FDB-6EA0B5B5B403}" destId="{26436C42-0DE6-4827-9176-08F5C5B1D7B1}" srcOrd="2" destOrd="0" presId="urn:microsoft.com/office/officeart/2005/8/layout/vList2"/>
    <dgm:cxn modelId="{F26D965B-6DAD-4145-AB17-827A64171BCF}" type="presParOf" srcId="{988D670B-EA71-4401-9FDB-6EA0B5B5B403}" destId="{FC1377F2-D77B-4929-9C52-A6C0902F51BB}" srcOrd="3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D7129B-4AB9-442C-B1BC-B9EB19F1A73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6A94048-8870-44D2-B03B-D7B9A68C5EA2}">
      <dgm:prSet phldrT="[Texto]"/>
      <dgm:spPr/>
      <dgm:t>
        <a:bodyPr/>
        <a:lstStyle/>
        <a:p>
          <a:r>
            <a:rPr lang="es-ES" dirty="0" smtClean="0"/>
            <a:t>PRINCIPIO DE DIVERSIFICACIÓN</a:t>
          </a:r>
          <a:endParaRPr lang="es-ES" dirty="0"/>
        </a:p>
      </dgm:t>
    </dgm:pt>
    <dgm:pt modelId="{3C5E5B1B-D46E-4422-B3F4-6CD7C659FDA1}" type="parTrans" cxnId="{03F7BBE5-49C4-4179-BE02-1685CE0987C9}">
      <dgm:prSet/>
      <dgm:spPr/>
      <dgm:t>
        <a:bodyPr/>
        <a:lstStyle/>
        <a:p>
          <a:endParaRPr lang="es-ES"/>
        </a:p>
      </dgm:t>
    </dgm:pt>
    <dgm:pt modelId="{2AC61872-3A7F-47CA-8DF5-D926FD3600F9}" type="sibTrans" cxnId="{03F7BBE5-49C4-4179-BE02-1685CE0987C9}">
      <dgm:prSet/>
      <dgm:spPr/>
      <dgm:t>
        <a:bodyPr/>
        <a:lstStyle/>
        <a:p>
          <a:endParaRPr lang="es-ES"/>
        </a:p>
      </dgm:t>
    </dgm:pt>
    <dgm:pt modelId="{FDBF964C-2E77-4AFF-A279-E050A3181BD3}">
      <dgm:prSet phldrT="[Texto]"/>
      <dgm:spPr/>
      <dgm:t>
        <a:bodyPr/>
        <a:lstStyle/>
        <a:p>
          <a:r>
            <a:rPr lang="es-ES" dirty="0" smtClean="0"/>
            <a:t>PRINCIPIO DEL COSTO DE OPORTUNIDAD</a:t>
          </a:r>
          <a:endParaRPr lang="es-ES" dirty="0"/>
        </a:p>
      </dgm:t>
    </dgm:pt>
    <dgm:pt modelId="{939BC0ED-4029-40E0-9108-CD6AFC3D74C1}" type="parTrans" cxnId="{41B8FB44-6EB7-40D1-B171-AB0E7CACFC7E}">
      <dgm:prSet/>
      <dgm:spPr/>
      <dgm:t>
        <a:bodyPr/>
        <a:lstStyle/>
        <a:p>
          <a:endParaRPr lang="es-ES"/>
        </a:p>
      </dgm:t>
    </dgm:pt>
    <dgm:pt modelId="{5193A535-4D95-4446-B523-02141A2F404C}" type="sibTrans" cxnId="{41B8FB44-6EB7-40D1-B171-AB0E7CACFC7E}">
      <dgm:prSet/>
      <dgm:spPr/>
      <dgm:t>
        <a:bodyPr/>
        <a:lstStyle/>
        <a:p>
          <a:endParaRPr lang="es-ES"/>
        </a:p>
      </dgm:t>
    </dgm:pt>
    <dgm:pt modelId="{F77599B6-AAC5-46A5-BE74-2C3485FD4A67}">
      <dgm:prSet phldrT="[Texto]"/>
      <dgm:spPr/>
      <dgm:t>
        <a:bodyPr/>
        <a:lstStyle/>
        <a:p>
          <a:endParaRPr lang="es-ES" dirty="0"/>
        </a:p>
      </dgm:t>
    </dgm:pt>
    <dgm:pt modelId="{7C3422BC-1AB8-4F9C-B6EC-6F2FB5459022}" type="parTrans" cxnId="{6EBBDEBB-1FC1-4F8C-9940-008CAA5785F6}">
      <dgm:prSet/>
      <dgm:spPr/>
      <dgm:t>
        <a:bodyPr/>
        <a:lstStyle/>
        <a:p>
          <a:endParaRPr lang="es-ES"/>
        </a:p>
      </dgm:t>
    </dgm:pt>
    <dgm:pt modelId="{8ACA0A98-AE86-4426-87BE-AE7197D7A852}" type="sibTrans" cxnId="{6EBBDEBB-1FC1-4F8C-9940-008CAA5785F6}">
      <dgm:prSet/>
      <dgm:spPr/>
      <dgm:t>
        <a:bodyPr/>
        <a:lstStyle/>
        <a:p>
          <a:endParaRPr lang="es-ES"/>
        </a:p>
      </dgm:t>
    </dgm:pt>
    <dgm:pt modelId="{EB12EE08-6641-45B9-B1E9-3467014BEE86}">
      <dgm:prSet phldrT="[Texto]"/>
      <dgm:spPr/>
      <dgm:t>
        <a:bodyPr/>
        <a:lstStyle/>
        <a:p>
          <a:r>
            <a:rPr lang="es-ES" dirty="0" smtClean="0"/>
            <a:t>PRINCIPIO DE LAS VENTAJAS COMPARATIVAS</a:t>
          </a:r>
          <a:endParaRPr lang="es-ES" dirty="0"/>
        </a:p>
      </dgm:t>
    </dgm:pt>
    <dgm:pt modelId="{BF151F9E-2B18-4852-9705-2941D4C3BA86}" type="parTrans" cxnId="{D9DD655D-B017-49EF-ACF5-D4436C468FD6}">
      <dgm:prSet/>
      <dgm:spPr/>
      <dgm:t>
        <a:bodyPr/>
        <a:lstStyle/>
        <a:p>
          <a:endParaRPr lang="es-ES"/>
        </a:p>
      </dgm:t>
    </dgm:pt>
    <dgm:pt modelId="{8ABCE56C-56FC-44DD-A47D-500135E6ED9A}" type="sibTrans" cxnId="{D9DD655D-B017-49EF-ACF5-D4436C468FD6}">
      <dgm:prSet/>
      <dgm:spPr/>
      <dgm:t>
        <a:bodyPr/>
        <a:lstStyle/>
        <a:p>
          <a:endParaRPr lang="es-ES"/>
        </a:p>
      </dgm:t>
    </dgm:pt>
    <dgm:pt modelId="{165B45C8-6AE6-41AE-91F8-962E2E462458}">
      <dgm:prSet phldrT="[Texto]"/>
      <dgm:spPr/>
      <dgm:t>
        <a:bodyPr/>
        <a:lstStyle/>
        <a:p>
          <a:r>
            <a:rPr lang="es-ES" dirty="0" smtClean="0"/>
            <a:t>Compensación del riesgo</a:t>
          </a:r>
          <a:endParaRPr lang="es-ES" dirty="0"/>
        </a:p>
      </dgm:t>
    </dgm:pt>
    <dgm:pt modelId="{31EF0B81-D07C-4DAC-ADC6-EB4CDE713679}" type="sibTrans" cxnId="{C1D24AAE-B08A-4011-A31D-82AB6A5FA9E5}">
      <dgm:prSet/>
      <dgm:spPr/>
      <dgm:t>
        <a:bodyPr/>
        <a:lstStyle/>
        <a:p>
          <a:endParaRPr lang="es-ES"/>
        </a:p>
      </dgm:t>
    </dgm:pt>
    <dgm:pt modelId="{C4823C3C-3E4A-4C00-8FFA-94BF5F1DA109}" type="parTrans" cxnId="{C1D24AAE-B08A-4011-A31D-82AB6A5FA9E5}">
      <dgm:prSet/>
      <dgm:spPr/>
      <dgm:t>
        <a:bodyPr/>
        <a:lstStyle/>
        <a:p>
          <a:endParaRPr lang="es-ES"/>
        </a:p>
      </dgm:t>
    </dgm:pt>
    <dgm:pt modelId="{C92A528A-D246-45D3-ABB3-CF61E9FB0892}">
      <dgm:prSet phldrT="[Texto]"/>
      <dgm:spPr/>
      <dgm:t>
        <a:bodyPr/>
        <a:lstStyle/>
        <a:p>
          <a:r>
            <a:rPr lang="es-ES" dirty="0" smtClean="0"/>
            <a:t>Si se invierte en una actividad se juega al todo o nada</a:t>
          </a:r>
          <a:endParaRPr lang="es-ES" dirty="0"/>
        </a:p>
      </dgm:t>
    </dgm:pt>
    <dgm:pt modelId="{703C13B1-4CC4-476A-9E1D-782885DCBA2B}" type="sibTrans" cxnId="{8B641868-1853-433C-9346-4091B9818E6F}">
      <dgm:prSet/>
      <dgm:spPr/>
      <dgm:t>
        <a:bodyPr/>
        <a:lstStyle/>
        <a:p>
          <a:endParaRPr lang="es-ES"/>
        </a:p>
      </dgm:t>
    </dgm:pt>
    <dgm:pt modelId="{1D72F56C-6F84-4A38-9BDE-E3FDFAE68A5B}" type="parTrans" cxnId="{8B641868-1853-433C-9346-4091B9818E6F}">
      <dgm:prSet/>
      <dgm:spPr/>
      <dgm:t>
        <a:bodyPr/>
        <a:lstStyle/>
        <a:p>
          <a:endParaRPr lang="es-ES"/>
        </a:p>
      </dgm:t>
    </dgm:pt>
    <dgm:pt modelId="{B0F40434-FA81-46C8-94A5-AA4FC91C8F44}">
      <dgm:prSet phldrT="[Texto]"/>
      <dgm:spPr/>
      <dgm:t>
        <a:bodyPr/>
        <a:lstStyle/>
        <a:p>
          <a:endParaRPr lang="es-ES" dirty="0"/>
        </a:p>
      </dgm:t>
    </dgm:pt>
    <dgm:pt modelId="{4592220F-BC96-42EA-817D-E15F4AC2085A}" type="sibTrans" cxnId="{510E52AB-394D-4124-950B-275E215A9331}">
      <dgm:prSet/>
      <dgm:spPr/>
      <dgm:t>
        <a:bodyPr/>
        <a:lstStyle/>
        <a:p>
          <a:endParaRPr lang="es-ES"/>
        </a:p>
      </dgm:t>
    </dgm:pt>
    <dgm:pt modelId="{A7465596-F60B-4AFD-BDC2-C26FF8CD988B}" type="parTrans" cxnId="{510E52AB-394D-4124-950B-275E215A9331}">
      <dgm:prSet/>
      <dgm:spPr/>
      <dgm:t>
        <a:bodyPr/>
        <a:lstStyle/>
        <a:p>
          <a:endParaRPr lang="es-ES"/>
        </a:p>
      </dgm:t>
    </dgm:pt>
    <dgm:pt modelId="{C6AAC18B-906B-42BE-8C48-349359C5DC9B}">
      <dgm:prSet phldrT="[Texto]"/>
      <dgm:spPr/>
      <dgm:t>
        <a:bodyPr/>
        <a:lstStyle/>
        <a:p>
          <a:r>
            <a:rPr lang="es-ES" dirty="0" smtClean="0"/>
            <a:t>PRINCIPIO DE INTERCAMBIO RIESGO - RENDIMIENTO</a:t>
          </a:r>
          <a:endParaRPr lang="es-ES" dirty="0"/>
        </a:p>
      </dgm:t>
    </dgm:pt>
    <dgm:pt modelId="{B4C77066-CBD8-4C96-B5BF-FB272BB7E6BC}" type="parTrans" cxnId="{92CD0B17-6594-4372-A1E2-887405A60969}">
      <dgm:prSet/>
      <dgm:spPr/>
      <dgm:t>
        <a:bodyPr/>
        <a:lstStyle/>
        <a:p>
          <a:endParaRPr lang="es-ES"/>
        </a:p>
      </dgm:t>
    </dgm:pt>
    <dgm:pt modelId="{D15693E9-8B27-4D49-AF78-64E5910FAC97}" type="sibTrans" cxnId="{92CD0B17-6594-4372-A1E2-887405A60969}">
      <dgm:prSet/>
      <dgm:spPr/>
      <dgm:t>
        <a:bodyPr/>
        <a:lstStyle/>
        <a:p>
          <a:endParaRPr lang="es-ES"/>
        </a:p>
      </dgm:t>
    </dgm:pt>
    <dgm:pt modelId="{988D670B-EA71-4401-9FDB-6EA0B5B5B403}" type="pres">
      <dgm:prSet presAssocID="{32D7129B-4AB9-442C-B1BC-B9EB19F1A7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C1DF56C-EEA4-4B04-8AB1-E37D858C09C6}" type="pres">
      <dgm:prSet presAssocID="{F6A94048-8870-44D2-B03B-D7B9A68C5EA2}" presName="parentText" presStyleLbl="node1" presStyleIdx="0" presStyleCnt="4" custLinFactNeighborY="93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04E6E8-1569-4679-BFC9-9E925D9FA509}" type="pres">
      <dgm:prSet presAssocID="{F6A94048-8870-44D2-B03B-D7B9A68C5EA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8793B04-0550-4BEF-A154-295B05C2E74B}" type="pres">
      <dgm:prSet presAssocID="{C6AAC18B-906B-42BE-8C48-349359C5DC9B}" presName="parentText" presStyleLbl="node1" presStyleIdx="1" presStyleCnt="4" custLinFactNeighborY="93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49C1E9A-F6CF-458D-B81A-200F5D7930AF}" type="pres">
      <dgm:prSet presAssocID="{D15693E9-8B27-4D49-AF78-64E5910FAC97}" presName="spacer" presStyleCnt="0"/>
      <dgm:spPr/>
    </dgm:pt>
    <dgm:pt modelId="{26436C42-0DE6-4827-9176-08F5C5B1D7B1}" type="pres">
      <dgm:prSet presAssocID="{FDBF964C-2E77-4AFF-A279-E050A3181BD3}" presName="parentText" presStyleLbl="node1" presStyleIdx="2" presStyleCnt="4" custLinFactNeighborY="17689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1377F2-D77B-4929-9C52-A6C0902F51BB}" type="pres">
      <dgm:prSet presAssocID="{FDBF964C-2E77-4AFF-A279-E050A3181BD3}" presName="childText" presStyleLbl="revTx" presStyleIdx="1" presStyleCnt="2" custLinFactNeighborY="2260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2A6BE9D-1AE9-4E87-A29C-3FAE11AEBFBF}" type="pres">
      <dgm:prSet presAssocID="{EB12EE08-6641-45B9-B1E9-3467014BEE86}" presName="parentText" presStyleLbl="node1" presStyleIdx="3" presStyleCnt="4" custLinFactNeighborY="17689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1B8FB44-6EB7-40D1-B171-AB0E7CACFC7E}" srcId="{32D7129B-4AB9-442C-B1BC-B9EB19F1A73D}" destId="{FDBF964C-2E77-4AFF-A279-E050A3181BD3}" srcOrd="2" destOrd="0" parTransId="{939BC0ED-4029-40E0-9108-CD6AFC3D74C1}" sibTransId="{5193A535-4D95-4446-B523-02141A2F404C}"/>
    <dgm:cxn modelId="{3889C38F-6710-4F82-A093-D19E1F220ABE}" type="presOf" srcId="{C92A528A-D246-45D3-ABB3-CF61E9FB0892}" destId="{4404E6E8-1569-4679-BFC9-9E925D9FA509}" srcOrd="0" destOrd="1" presId="urn:microsoft.com/office/officeart/2005/8/layout/vList2"/>
    <dgm:cxn modelId="{92CD0B17-6594-4372-A1E2-887405A60969}" srcId="{32D7129B-4AB9-442C-B1BC-B9EB19F1A73D}" destId="{C6AAC18B-906B-42BE-8C48-349359C5DC9B}" srcOrd="1" destOrd="0" parTransId="{B4C77066-CBD8-4C96-B5BF-FB272BB7E6BC}" sibTransId="{D15693E9-8B27-4D49-AF78-64E5910FAC97}"/>
    <dgm:cxn modelId="{AD602BB3-7A30-46B9-AE66-915C78595DC5}" type="presOf" srcId="{165B45C8-6AE6-41AE-91F8-962E2E462458}" destId="{4404E6E8-1569-4679-BFC9-9E925D9FA509}" srcOrd="0" destOrd="2" presId="urn:microsoft.com/office/officeart/2005/8/layout/vList2"/>
    <dgm:cxn modelId="{4FB2269D-F79D-4B56-9034-847D8B9288FE}" type="presOf" srcId="{C6AAC18B-906B-42BE-8C48-349359C5DC9B}" destId="{48793B04-0550-4BEF-A154-295B05C2E74B}" srcOrd="0" destOrd="0" presId="urn:microsoft.com/office/officeart/2005/8/layout/vList2"/>
    <dgm:cxn modelId="{14F6A896-6AC0-405D-A877-61AAC77978FB}" type="presOf" srcId="{EB12EE08-6641-45B9-B1E9-3467014BEE86}" destId="{82A6BE9D-1AE9-4E87-A29C-3FAE11AEBFBF}" srcOrd="0" destOrd="0" presId="urn:microsoft.com/office/officeart/2005/8/layout/vList2"/>
    <dgm:cxn modelId="{F9D6F648-37D5-4BFC-B1E0-20FCA1CF0561}" type="presOf" srcId="{32D7129B-4AB9-442C-B1BC-B9EB19F1A73D}" destId="{988D670B-EA71-4401-9FDB-6EA0B5B5B403}" srcOrd="0" destOrd="0" presId="urn:microsoft.com/office/officeart/2005/8/layout/vList2"/>
    <dgm:cxn modelId="{6EBBDEBB-1FC1-4F8C-9940-008CAA5785F6}" srcId="{FDBF964C-2E77-4AFF-A279-E050A3181BD3}" destId="{F77599B6-AAC5-46A5-BE74-2C3485FD4A67}" srcOrd="0" destOrd="0" parTransId="{7C3422BC-1AB8-4F9C-B6EC-6F2FB5459022}" sibTransId="{8ACA0A98-AE86-4426-87BE-AE7197D7A852}"/>
    <dgm:cxn modelId="{469D28AF-627F-4333-B348-BCD4DC3EAC09}" type="presOf" srcId="{B0F40434-FA81-46C8-94A5-AA4FC91C8F44}" destId="{4404E6E8-1569-4679-BFC9-9E925D9FA509}" srcOrd="0" destOrd="0" presId="urn:microsoft.com/office/officeart/2005/8/layout/vList2"/>
    <dgm:cxn modelId="{D9DD655D-B017-49EF-ACF5-D4436C468FD6}" srcId="{32D7129B-4AB9-442C-B1BC-B9EB19F1A73D}" destId="{EB12EE08-6641-45B9-B1E9-3467014BEE86}" srcOrd="3" destOrd="0" parTransId="{BF151F9E-2B18-4852-9705-2941D4C3BA86}" sibTransId="{8ABCE56C-56FC-44DD-A47D-500135E6ED9A}"/>
    <dgm:cxn modelId="{03F7BBE5-49C4-4179-BE02-1685CE0987C9}" srcId="{32D7129B-4AB9-442C-B1BC-B9EB19F1A73D}" destId="{F6A94048-8870-44D2-B03B-D7B9A68C5EA2}" srcOrd="0" destOrd="0" parTransId="{3C5E5B1B-D46E-4422-B3F4-6CD7C659FDA1}" sibTransId="{2AC61872-3A7F-47CA-8DF5-D926FD3600F9}"/>
    <dgm:cxn modelId="{BF0275A9-8EC1-42C5-A034-5A4C0EED4C6D}" type="presOf" srcId="{F6A94048-8870-44D2-B03B-D7B9A68C5EA2}" destId="{0C1DF56C-EEA4-4B04-8AB1-E37D858C09C6}" srcOrd="0" destOrd="0" presId="urn:microsoft.com/office/officeart/2005/8/layout/vList2"/>
    <dgm:cxn modelId="{671370C9-59B0-45C8-B5E5-838DE986C593}" type="presOf" srcId="{F77599B6-AAC5-46A5-BE74-2C3485FD4A67}" destId="{FC1377F2-D77B-4929-9C52-A6C0902F51BB}" srcOrd="0" destOrd="0" presId="urn:microsoft.com/office/officeart/2005/8/layout/vList2"/>
    <dgm:cxn modelId="{510E52AB-394D-4124-950B-275E215A9331}" srcId="{F6A94048-8870-44D2-B03B-D7B9A68C5EA2}" destId="{B0F40434-FA81-46C8-94A5-AA4FC91C8F44}" srcOrd="0" destOrd="0" parTransId="{A7465596-F60B-4AFD-BDC2-C26FF8CD988B}" sibTransId="{4592220F-BC96-42EA-817D-E15F4AC2085A}"/>
    <dgm:cxn modelId="{F754C4DA-E0FE-4A2A-ADFD-2F9DFF0C616F}" type="presOf" srcId="{FDBF964C-2E77-4AFF-A279-E050A3181BD3}" destId="{26436C42-0DE6-4827-9176-08F5C5B1D7B1}" srcOrd="0" destOrd="0" presId="urn:microsoft.com/office/officeart/2005/8/layout/vList2"/>
    <dgm:cxn modelId="{8B641868-1853-433C-9346-4091B9818E6F}" srcId="{F6A94048-8870-44D2-B03B-D7B9A68C5EA2}" destId="{C92A528A-D246-45D3-ABB3-CF61E9FB0892}" srcOrd="1" destOrd="0" parTransId="{1D72F56C-6F84-4A38-9BDE-E3FDFAE68A5B}" sibTransId="{703C13B1-4CC4-476A-9E1D-782885DCBA2B}"/>
    <dgm:cxn modelId="{C1D24AAE-B08A-4011-A31D-82AB6A5FA9E5}" srcId="{F6A94048-8870-44D2-B03B-D7B9A68C5EA2}" destId="{165B45C8-6AE6-41AE-91F8-962E2E462458}" srcOrd="2" destOrd="0" parTransId="{C4823C3C-3E4A-4C00-8FFA-94BF5F1DA109}" sibTransId="{31EF0B81-D07C-4DAC-ADC6-EB4CDE713679}"/>
    <dgm:cxn modelId="{C3A88111-23BC-4EB0-B078-25EFE122EA8D}" type="presParOf" srcId="{988D670B-EA71-4401-9FDB-6EA0B5B5B403}" destId="{0C1DF56C-EEA4-4B04-8AB1-E37D858C09C6}" srcOrd="0" destOrd="0" presId="urn:microsoft.com/office/officeart/2005/8/layout/vList2"/>
    <dgm:cxn modelId="{CE367E62-7C41-45AF-97C2-2F1ACD57350C}" type="presParOf" srcId="{988D670B-EA71-4401-9FDB-6EA0B5B5B403}" destId="{4404E6E8-1569-4679-BFC9-9E925D9FA509}" srcOrd="1" destOrd="0" presId="urn:microsoft.com/office/officeart/2005/8/layout/vList2"/>
    <dgm:cxn modelId="{7B6FBD10-36F6-460C-886D-CDEA2481D1B4}" type="presParOf" srcId="{988D670B-EA71-4401-9FDB-6EA0B5B5B403}" destId="{48793B04-0550-4BEF-A154-295B05C2E74B}" srcOrd="2" destOrd="0" presId="urn:microsoft.com/office/officeart/2005/8/layout/vList2"/>
    <dgm:cxn modelId="{B68DA80D-9616-48CF-AB19-4655BFED6771}" type="presParOf" srcId="{988D670B-EA71-4401-9FDB-6EA0B5B5B403}" destId="{449C1E9A-F6CF-458D-B81A-200F5D7930AF}" srcOrd="3" destOrd="0" presId="urn:microsoft.com/office/officeart/2005/8/layout/vList2"/>
    <dgm:cxn modelId="{9A46D3BE-22A8-4A8D-A41D-178B09D72561}" type="presParOf" srcId="{988D670B-EA71-4401-9FDB-6EA0B5B5B403}" destId="{26436C42-0DE6-4827-9176-08F5C5B1D7B1}" srcOrd="4" destOrd="0" presId="urn:microsoft.com/office/officeart/2005/8/layout/vList2"/>
    <dgm:cxn modelId="{FC341EA9-5308-4C9C-AD33-BF8286EAD889}" type="presParOf" srcId="{988D670B-EA71-4401-9FDB-6EA0B5B5B403}" destId="{FC1377F2-D77B-4929-9C52-A6C0902F51BB}" srcOrd="5" destOrd="0" presId="urn:microsoft.com/office/officeart/2005/8/layout/vList2"/>
    <dgm:cxn modelId="{11B12935-ACAC-41DE-AEDC-36AE08766BB9}" type="presParOf" srcId="{988D670B-EA71-4401-9FDB-6EA0B5B5B403}" destId="{82A6BE9D-1AE9-4E87-A29C-3FAE11AEBFBF}" srcOrd="6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49480E9-4AB0-483D-9516-9E27BD1D70A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551B76F-4307-4238-B462-D872A5ED8EBC}">
      <dgm:prSet phldrT="[Texto]"/>
      <dgm:spPr/>
      <dgm:t>
        <a:bodyPr/>
        <a:lstStyle/>
        <a:p>
          <a:r>
            <a:rPr lang="es-ES" dirty="0" smtClean="0"/>
            <a:t>ANALISIS Y PLANEACION FINANCIERA</a:t>
          </a:r>
        </a:p>
        <a:p>
          <a:endParaRPr lang="es-ES" dirty="0"/>
        </a:p>
      </dgm:t>
    </dgm:pt>
    <dgm:pt modelId="{7F57EF31-2047-4F3C-A0CA-55876277719F}" type="parTrans" cxnId="{0526EEBF-CA0A-4D48-8DB6-C50457DE4191}">
      <dgm:prSet/>
      <dgm:spPr/>
      <dgm:t>
        <a:bodyPr/>
        <a:lstStyle/>
        <a:p>
          <a:endParaRPr lang="es-ES"/>
        </a:p>
      </dgm:t>
    </dgm:pt>
    <dgm:pt modelId="{3644038F-47E8-450F-85EB-5EBE8523A27D}" type="sibTrans" cxnId="{0526EEBF-CA0A-4D48-8DB6-C50457DE4191}">
      <dgm:prSet/>
      <dgm:spPr/>
      <dgm:t>
        <a:bodyPr/>
        <a:lstStyle/>
        <a:p>
          <a:endParaRPr lang="es-ES"/>
        </a:p>
      </dgm:t>
    </dgm:pt>
    <dgm:pt modelId="{95F7C1E2-D05A-4C09-B5FD-6FAB32340EAC}">
      <dgm:prSet phldrT="[Texto]"/>
      <dgm:spPr/>
      <dgm:t>
        <a:bodyPr/>
        <a:lstStyle/>
        <a:p>
          <a:r>
            <a:rPr lang="es-ES" dirty="0" smtClean="0"/>
            <a:t>TOMAR DECISIONES DE INVERSION</a:t>
          </a:r>
          <a:endParaRPr lang="es-ES" dirty="0"/>
        </a:p>
      </dgm:t>
    </dgm:pt>
    <dgm:pt modelId="{172D724C-687B-4B13-B08A-5C03D980BC6E}" type="parTrans" cxnId="{4FB43105-5E41-4D69-AE55-206EF30B8593}">
      <dgm:prSet/>
      <dgm:spPr/>
      <dgm:t>
        <a:bodyPr/>
        <a:lstStyle/>
        <a:p>
          <a:endParaRPr lang="es-ES"/>
        </a:p>
      </dgm:t>
    </dgm:pt>
    <dgm:pt modelId="{3ACFD971-202F-4845-9993-7427736F1866}" type="sibTrans" cxnId="{4FB43105-5E41-4D69-AE55-206EF30B8593}">
      <dgm:prSet/>
      <dgm:spPr/>
      <dgm:t>
        <a:bodyPr/>
        <a:lstStyle/>
        <a:p>
          <a:endParaRPr lang="es-ES"/>
        </a:p>
      </dgm:t>
    </dgm:pt>
    <dgm:pt modelId="{80F272FF-D927-4699-A3C5-FA2D2345229B}">
      <dgm:prSet phldrT="[Texto]"/>
      <dgm:spPr/>
      <dgm:t>
        <a:bodyPr/>
        <a:lstStyle/>
        <a:p>
          <a:r>
            <a:rPr lang="es-ES" dirty="0" smtClean="0"/>
            <a:t>TOMAR DECISIONES DE FINANCIAMIENTO LOGICAMENTE</a:t>
          </a:r>
          <a:endParaRPr lang="es-ES" dirty="0"/>
        </a:p>
      </dgm:t>
    </dgm:pt>
    <dgm:pt modelId="{D5EF1FCC-D9F7-4A2F-B829-09F0F48E01EB}" type="parTrans" cxnId="{458206DA-6059-41E8-8384-4E6746229A54}">
      <dgm:prSet/>
      <dgm:spPr/>
      <dgm:t>
        <a:bodyPr/>
        <a:lstStyle/>
        <a:p>
          <a:endParaRPr lang="es-ES"/>
        </a:p>
      </dgm:t>
    </dgm:pt>
    <dgm:pt modelId="{F2601DA9-36FC-4430-9881-42E6995ADFC6}" type="sibTrans" cxnId="{458206DA-6059-41E8-8384-4E6746229A54}">
      <dgm:prSet/>
      <dgm:spPr/>
      <dgm:t>
        <a:bodyPr/>
        <a:lstStyle/>
        <a:p>
          <a:endParaRPr lang="es-ES"/>
        </a:p>
      </dgm:t>
    </dgm:pt>
    <dgm:pt modelId="{E308EDB0-4395-4F5E-8898-80C911E0B824}" type="pres">
      <dgm:prSet presAssocID="{B49480E9-4AB0-483D-9516-9E27BD1D70A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93E69D9-1E61-47CB-875E-EDA0BF6D04B3}" type="pres">
      <dgm:prSet presAssocID="{2551B76F-4307-4238-B462-D872A5ED8EBC}" presName="comp" presStyleCnt="0"/>
      <dgm:spPr/>
    </dgm:pt>
    <dgm:pt modelId="{B215AEBB-C584-48FD-96B6-AAB56B645B96}" type="pres">
      <dgm:prSet presAssocID="{2551B76F-4307-4238-B462-D872A5ED8EBC}" presName="box" presStyleLbl="node1" presStyleIdx="0" presStyleCnt="3" custLinFactNeighborX="-3531" custLinFactNeighborY="-5162"/>
      <dgm:spPr/>
      <dgm:t>
        <a:bodyPr/>
        <a:lstStyle/>
        <a:p>
          <a:endParaRPr lang="es-ES"/>
        </a:p>
      </dgm:t>
    </dgm:pt>
    <dgm:pt modelId="{E3EEFE18-E9E1-4ED5-B7B3-F61B10897707}" type="pres">
      <dgm:prSet presAssocID="{2551B76F-4307-4238-B462-D872A5ED8EBC}" presName="img" presStyleLbl="fgImgPlace1" presStyleIdx="0" presStyleCnt="3" custLinFactNeighborX="77" custLinFactNeighborY="-12501"/>
      <dgm:spPr/>
    </dgm:pt>
    <dgm:pt modelId="{700C07A9-7641-4A7F-872F-9DBD80405A6D}" type="pres">
      <dgm:prSet presAssocID="{2551B76F-4307-4238-B462-D872A5ED8EB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527A130-8FF6-4AA6-BDD6-F65C604332F1}" type="pres">
      <dgm:prSet presAssocID="{3644038F-47E8-450F-85EB-5EBE8523A27D}" presName="spacer" presStyleCnt="0"/>
      <dgm:spPr/>
    </dgm:pt>
    <dgm:pt modelId="{483DEE4C-FBF5-4B0F-8E5E-DD9B6BEC895D}" type="pres">
      <dgm:prSet presAssocID="{95F7C1E2-D05A-4C09-B5FD-6FAB32340EAC}" presName="comp" presStyleCnt="0"/>
      <dgm:spPr/>
    </dgm:pt>
    <dgm:pt modelId="{050B8B6B-C5AC-46B5-AA7B-158B439B0369}" type="pres">
      <dgm:prSet presAssocID="{95F7C1E2-D05A-4C09-B5FD-6FAB32340EAC}" presName="box" presStyleLbl="node1" presStyleIdx="1" presStyleCnt="3" custLinFactNeighborX="-39" custLinFactNeighborY="-1613"/>
      <dgm:spPr/>
      <dgm:t>
        <a:bodyPr/>
        <a:lstStyle/>
        <a:p>
          <a:endParaRPr lang="es-ES"/>
        </a:p>
      </dgm:t>
    </dgm:pt>
    <dgm:pt modelId="{96226354-0DB8-48E0-805C-9E9DD3406FB6}" type="pres">
      <dgm:prSet presAssocID="{95F7C1E2-D05A-4C09-B5FD-6FAB32340EAC}" presName="img" presStyleLbl="fgImgPlace1" presStyleIdx="1" presStyleCnt="3"/>
      <dgm:spPr/>
    </dgm:pt>
    <dgm:pt modelId="{41C1F2AC-7D4D-409B-87B2-FED5C16546FD}" type="pres">
      <dgm:prSet presAssocID="{95F7C1E2-D05A-4C09-B5FD-6FAB32340EA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97E7D93-C2F2-4BB0-B625-CCF4867C7A99}" type="pres">
      <dgm:prSet presAssocID="{3ACFD971-202F-4845-9993-7427736F1866}" presName="spacer" presStyleCnt="0"/>
      <dgm:spPr/>
    </dgm:pt>
    <dgm:pt modelId="{52430C36-5F5D-4475-91AE-3B0F37E48263}" type="pres">
      <dgm:prSet presAssocID="{80F272FF-D927-4699-A3C5-FA2D2345229B}" presName="comp" presStyleCnt="0"/>
      <dgm:spPr/>
    </dgm:pt>
    <dgm:pt modelId="{EC939082-B198-431D-A211-AD29AEB9C01D}" type="pres">
      <dgm:prSet presAssocID="{80F272FF-D927-4699-A3C5-FA2D2345229B}" presName="box" presStyleLbl="node1" presStyleIdx="2" presStyleCnt="3"/>
      <dgm:spPr/>
      <dgm:t>
        <a:bodyPr/>
        <a:lstStyle/>
        <a:p>
          <a:endParaRPr lang="es-ES"/>
        </a:p>
      </dgm:t>
    </dgm:pt>
    <dgm:pt modelId="{FFB9D13E-D8E2-4EC3-8057-19D85D52EDEB}" type="pres">
      <dgm:prSet presAssocID="{80F272FF-D927-4699-A3C5-FA2D2345229B}" presName="img" presStyleLbl="fgImgPlace1" presStyleIdx="2" presStyleCnt="3"/>
      <dgm:spPr/>
    </dgm:pt>
    <dgm:pt modelId="{732811E1-02B0-4099-91FC-E6CB226F286B}" type="pres">
      <dgm:prSet presAssocID="{80F272FF-D927-4699-A3C5-FA2D2345229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B75D39D-4140-4B13-82D1-CE3BD9634D93}" type="presOf" srcId="{80F272FF-D927-4699-A3C5-FA2D2345229B}" destId="{EC939082-B198-431D-A211-AD29AEB9C01D}" srcOrd="0" destOrd="0" presId="urn:microsoft.com/office/officeart/2005/8/layout/vList4"/>
    <dgm:cxn modelId="{0526EEBF-CA0A-4D48-8DB6-C50457DE4191}" srcId="{B49480E9-4AB0-483D-9516-9E27BD1D70A2}" destId="{2551B76F-4307-4238-B462-D872A5ED8EBC}" srcOrd="0" destOrd="0" parTransId="{7F57EF31-2047-4F3C-A0CA-55876277719F}" sibTransId="{3644038F-47E8-450F-85EB-5EBE8523A27D}"/>
    <dgm:cxn modelId="{8F0337C9-CD8B-492B-9774-9A9B809DEF9E}" type="presOf" srcId="{95F7C1E2-D05A-4C09-B5FD-6FAB32340EAC}" destId="{41C1F2AC-7D4D-409B-87B2-FED5C16546FD}" srcOrd="1" destOrd="0" presId="urn:microsoft.com/office/officeart/2005/8/layout/vList4"/>
    <dgm:cxn modelId="{5536466A-1FBA-43FE-A1F9-F51E0D9E2146}" type="presOf" srcId="{95F7C1E2-D05A-4C09-B5FD-6FAB32340EAC}" destId="{050B8B6B-C5AC-46B5-AA7B-158B439B0369}" srcOrd="0" destOrd="0" presId="urn:microsoft.com/office/officeart/2005/8/layout/vList4"/>
    <dgm:cxn modelId="{B45DC6D9-3601-46B7-9364-ABBA7B9567FA}" type="presOf" srcId="{80F272FF-D927-4699-A3C5-FA2D2345229B}" destId="{732811E1-02B0-4099-91FC-E6CB226F286B}" srcOrd="1" destOrd="0" presId="urn:microsoft.com/office/officeart/2005/8/layout/vList4"/>
    <dgm:cxn modelId="{DEC8C583-80B4-48DD-8971-CF4C3DD10E91}" type="presOf" srcId="{B49480E9-4AB0-483D-9516-9E27BD1D70A2}" destId="{E308EDB0-4395-4F5E-8898-80C911E0B824}" srcOrd="0" destOrd="0" presId="urn:microsoft.com/office/officeart/2005/8/layout/vList4"/>
    <dgm:cxn modelId="{141E4E98-F485-49A8-872D-A340B2F03F57}" type="presOf" srcId="{2551B76F-4307-4238-B462-D872A5ED8EBC}" destId="{B215AEBB-C584-48FD-96B6-AAB56B645B96}" srcOrd="0" destOrd="0" presId="urn:microsoft.com/office/officeart/2005/8/layout/vList4"/>
    <dgm:cxn modelId="{458206DA-6059-41E8-8384-4E6746229A54}" srcId="{B49480E9-4AB0-483D-9516-9E27BD1D70A2}" destId="{80F272FF-D927-4699-A3C5-FA2D2345229B}" srcOrd="2" destOrd="0" parTransId="{D5EF1FCC-D9F7-4A2F-B829-09F0F48E01EB}" sibTransId="{F2601DA9-36FC-4430-9881-42E6995ADFC6}"/>
    <dgm:cxn modelId="{55D130AB-97D5-45A1-AE73-88D1BD061560}" type="presOf" srcId="{2551B76F-4307-4238-B462-D872A5ED8EBC}" destId="{700C07A9-7641-4A7F-872F-9DBD80405A6D}" srcOrd="1" destOrd="0" presId="urn:microsoft.com/office/officeart/2005/8/layout/vList4"/>
    <dgm:cxn modelId="{4FB43105-5E41-4D69-AE55-206EF30B8593}" srcId="{B49480E9-4AB0-483D-9516-9E27BD1D70A2}" destId="{95F7C1E2-D05A-4C09-B5FD-6FAB32340EAC}" srcOrd="1" destOrd="0" parTransId="{172D724C-687B-4B13-B08A-5C03D980BC6E}" sibTransId="{3ACFD971-202F-4845-9993-7427736F1866}"/>
    <dgm:cxn modelId="{B4BE7F0C-7810-4FD7-947D-DFF758262A98}" type="presParOf" srcId="{E308EDB0-4395-4F5E-8898-80C911E0B824}" destId="{A93E69D9-1E61-47CB-875E-EDA0BF6D04B3}" srcOrd="0" destOrd="0" presId="urn:microsoft.com/office/officeart/2005/8/layout/vList4"/>
    <dgm:cxn modelId="{20087D4B-0227-4B83-923D-298A06833EE9}" type="presParOf" srcId="{A93E69D9-1E61-47CB-875E-EDA0BF6D04B3}" destId="{B215AEBB-C584-48FD-96B6-AAB56B645B96}" srcOrd="0" destOrd="0" presId="urn:microsoft.com/office/officeart/2005/8/layout/vList4"/>
    <dgm:cxn modelId="{BA66F4E9-9E82-47F7-BC36-23A09C197C46}" type="presParOf" srcId="{A93E69D9-1E61-47CB-875E-EDA0BF6D04B3}" destId="{E3EEFE18-E9E1-4ED5-B7B3-F61B10897707}" srcOrd="1" destOrd="0" presId="urn:microsoft.com/office/officeart/2005/8/layout/vList4"/>
    <dgm:cxn modelId="{519BB069-7197-416B-AC1A-715B3F59E7F0}" type="presParOf" srcId="{A93E69D9-1E61-47CB-875E-EDA0BF6D04B3}" destId="{700C07A9-7641-4A7F-872F-9DBD80405A6D}" srcOrd="2" destOrd="0" presId="urn:microsoft.com/office/officeart/2005/8/layout/vList4"/>
    <dgm:cxn modelId="{D885D73A-7E5B-425B-B595-F8139B1F3B66}" type="presParOf" srcId="{E308EDB0-4395-4F5E-8898-80C911E0B824}" destId="{8527A130-8FF6-4AA6-BDD6-F65C604332F1}" srcOrd="1" destOrd="0" presId="urn:microsoft.com/office/officeart/2005/8/layout/vList4"/>
    <dgm:cxn modelId="{273106BE-FDA5-4F9C-BA1E-90696266B322}" type="presParOf" srcId="{E308EDB0-4395-4F5E-8898-80C911E0B824}" destId="{483DEE4C-FBF5-4B0F-8E5E-DD9B6BEC895D}" srcOrd="2" destOrd="0" presId="urn:microsoft.com/office/officeart/2005/8/layout/vList4"/>
    <dgm:cxn modelId="{12A62CA2-86B8-439A-A537-CCCD980CC3AE}" type="presParOf" srcId="{483DEE4C-FBF5-4B0F-8E5E-DD9B6BEC895D}" destId="{050B8B6B-C5AC-46B5-AA7B-158B439B0369}" srcOrd="0" destOrd="0" presId="urn:microsoft.com/office/officeart/2005/8/layout/vList4"/>
    <dgm:cxn modelId="{BA96F497-08C4-4E71-B653-7C47AA2EDC06}" type="presParOf" srcId="{483DEE4C-FBF5-4B0F-8E5E-DD9B6BEC895D}" destId="{96226354-0DB8-48E0-805C-9E9DD3406FB6}" srcOrd="1" destOrd="0" presId="urn:microsoft.com/office/officeart/2005/8/layout/vList4"/>
    <dgm:cxn modelId="{7F92FB17-C785-467F-B5A1-0A5F40341DE3}" type="presParOf" srcId="{483DEE4C-FBF5-4B0F-8E5E-DD9B6BEC895D}" destId="{41C1F2AC-7D4D-409B-87B2-FED5C16546FD}" srcOrd="2" destOrd="0" presId="urn:microsoft.com/office/officeart/2005/8/layout/vList4"/>
    <dgm:cxn modelId="{937A48E8-A1A5-49E4-8700-40590DA5C6BD}" type="presParOf" srcId="{E308EDB0-4395-4F5E-8898-80C911E0B824}" destId="{397E7D93-C2F2-4BB0-B625-CCF4867C7A99}" srcOrd="3" destOrd="0" presId="urn:microsoft.com/office/officeart/2005/8/layout/vList4"/>
    <dgm:cxn modelId="{323ADB6F-8C65-45DF-A20B-F6807B4C354A}" type="presParOf" srcId="{E308EDB0-4395-4F5E-8898-80C911E0B824}" destId="{52430C36-5F5D-4475-91AE-3B0F37E48263}" srcOrd="4" destOrd="0" presId="urn:microsoft.com/office/officeart/2005/8/layout/vList4"/>
    <dgm:cxn modelId="{042A3336-F671-456F-BC48-C2EDF697363F}" type="presParOf" srcId="{52430C36-5F5D-4475-91AE-3B0F37E48263}" destId="{EC939082-B198-431D-A211-AD29AEB9C01D}" srcOrd="0" destOrd="0" presId="urn:microsoft.com/office/officeart/2005/8/layout/vList4"/>
    <dgm:cxn modelId="{24DE50E0-DEE7-4604-9180-4F591E334C46}" type="presParOf" srcId="{52430C36-5F5D-4475-91AE-3B0F37E48263}" destId="{FFB9D13E-D8E2-4EC3-8057-19D85D52EDEB}" srcOrd="1" destOrd="0" presId="urn:microsoft.com/office/officeart/2005/8/layout/vList4"/>
    <dgm:cxn modelId="{06DA11D9-D9DF-4882-B9F8-8BA55B5E15A1}" type="presParOf" srcId="{52430C36-5F5D-4475-91AE-3B0F37E48263}" destId="{732811E1-02B0-4099-91FC-E6CB226F286B}" srcOrd="2" destOrd="0" presId="urn:microsoft.com/office/officeart/2005/8/layout/vList4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DA432C4-CE15-456A-8147-7C0EFE2B5C5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A002AD3-3677-4FEF-BF4A-A85E4D029A4A}">
      <dgm:prSet phldrT="[Texto]"/>
      <dgm:spPr/>
      <dgm:t>
        <a:bodyPr/>
        <a:lstStyle/>
        <a:p>
          <a:r>
            <a:rPr lang="es-ES" dirty="0" smtClean="0"/>
            <a:t>Decisión de Inversión</a:t>
          </a:r>
          <a:endParaRPr lang="es-ES" dirty="0"/>
        </a:p>
      </dgm:t>
    </dgm:pt>
    <dgm:pt modelId="{F1AA49E2-AF8A-45F8-98CC-B47F105825DB}" type="parTrans" cxnId="{29B25D7B-EDF4-481B-A29C-BD02A933153A}">
      <dgm:prSet/>
      <dgm:spPr/>
      <dgm:t>
        <a:bodyPr/>
        <a:lstStyle/>
        <a:p>
          <a:endParaRPr lang="es-ES"/>
        </a:p>
      </dgm:t>
    </dgm:pt>
    <dgm:pt modelId="{7E8A87C9-D03F-458F-9BCD-391CEF4C4057}" type="sibTrans" cxnId="{29B25D7B-EDF4-481B-A29C-BD02A933153A}">
      <dgm:prSet/>
      <dgm:spPr/>
      <dgm:t>
        <a:bodyPr/>
        <a:lstStyle/>
        <a:p>
          <a:endParaRPr lang="es-ES"/>
        </a:p>
      </dgm:t>
    </dgm:pt>
    <dgm:pt modelId="{25423CDA-179C-4A70-ADE8-0800186C185A}">
      <dgm:prSet phldrT="[Texto]"/>
      <dgm:spPr/>
      <dgm:t>
        <a:bodyPr/>
        <a:lstStyle/>
        <a:p>
          <a:r>
            <a:rPr lang="es-ES" dirty="0" smtClean="0"/>
            <a:t>¿deberíamos invertir en este nuevo proyecto?</a:t>
          </a:r>
          <a:endParaRPr lang="es-ES" dirty="0"/>
        </a:p>
      </dgm:t>
    </dgm:pt>
    <dgm:pt modelId="{BF1E2C0D-40BC-4C08-BB78-DD7B39FD0B4B}" type="parTrans" cxnId="{21DCD97C-4D7F-4690-B1D7-1FD413657747}">
      <dgm:prSet/>
      <dgm:spPr/>
      <dgm:t>
        <a:bodyPr/>
        <a:lstStyle/>
        <a:p>
          <a:endParaRPr lang="es-ES"/>
        </a:p>
      </dgm:t>
    </dgm:pt>
    <dgm:pt modelId="{14D29065-097A-493D-A90C-EEB75E3FB4F2}" type="sibTrans" cxnId="{21DCD97C-4D7F-4690-B1D7-1FD413657747}">
      <dgm:prSet/>
      <dgm:spPr/>
      <dgm:t>
        <a:bodyPr/>
        <a:lstStyle/>
        <a:p>
          <a:endParaRPr lang="es-ES"/>
        </a:p>
      </dgm:t>
    </dgm:pt>
    <dgm:pt modelId="{FE586F60-62E6-461B-AE45-906502CDD4B5}">
      <dgm:prSet phldrT="[Texto]"/>
      <dgm:spPr/>
      <dgm:t>
        <a:bodyPr/>
        <a:lstStyle/>
        <a:p>
          <a:r>
            <a:rPr lang="es-ES" dirty="0" smtClean="0"/>
            <a:t>Decisión de Financiamiento</a:t>
          </a:r>
          <a:endParaRPr lang="es-ES" dirty="0"/>
        </a:p>
      </dgm:t>
    </dgm:pt>
    <dgm:pt modelId="{290680B2-3DDD-48A8-ABA6-8D9299A1C918}" type="parTrans" cxnId="{9187CFD6-D520-43F8-A8F0-74595B960517}">
      <dgm:prSet/>
      <dgm:spPr/>
      <dgm:t>
        <a:bodyPr/>
        <a:lstStyle/>
        <a:p>
          <a:endParaRPr lang="es-ES"/>
        </a:p>
      </dgm:t>
    </dgm:pt>
    <dgm:pt modelId="{7B05CED7-527A-4B0D-8378-95A1492C0B07}" type="sibTrans" cxnId="{9187CFD6-D520-43F8-A8F0-74595B960517}">
      <dgm:prSet/>
      <dgm:spPr/>
      <dgm:t>
        <a:bodyPr/>
        <a:lstStyle/>
        <a:p>
          <a:endParaRPr lang="es-ES"/>
        </a:p>
      </dgm:t>
    </dgm:pt>
    <dgm:pt modelId="{179411E2-5970-4956-9977-4EDE4C1F373E}">
      <dgm:prSet phldrT="[Texto]"/>
      <dgm:spPr/>
      <dgm:t>
        <a:bodyPr/>
        <a:lstStyle/>
        <a:p>
          <a:r>
            <a:rPr lang="es-ES" dirty="0" smtClean="0"/>
            <a:t>¿deberíamos solicitar más dinero al banco u obtenerlo a través de la emisión de acciones?</a:t>
          </a:r>
          <a:endParaRPr lang="es-ES" dirty="0"/>
        </a:p>
      </dgm:t>
    </dgm:pt>
    <dgm:pt modelId="{0BBEA609-3F8B-40FB-91DD-29892EC0F91B}" type="parTrans" cxnId="{2D0B3157-14F2-4BAB-B3D0-B12CDE1A815A}">
      <dgm:prSet/>
      <dgm:spPr/>
      <dgm:t>
        <a:bodyPr/>
        <a:lstStyle/>
        <a:p>
          <a:endParaRPr lang="es-ES"/>
        </a:p>
      </dgm:t>
    </dgm:pt>
    <dgm:pt modelId="{3A1B5C92-257F-43BD-8A65-2DAA07C486A3}" type="sibTrans" cxnId="{2D0B3157-14F2-4BAB-B3D0-B12CDE1A815A}">
      <dgm:prSet/>
      <dgm:spPr/>
      <dgm:t>
        <a:bodyPr/>
        <a:lstStyle/>
        <a:p>
          <a:endParaRPr lang="es-ES"/>
        </a:p>
      </dgm:t>
    </dgm:pt>
    <dgm:pt modelId="{8563BC63-C2B1-4A1F-8E62-194E326068A6}">
      <dgm:prSet phldrT="[Texto]"/>
      <dgm:spPr/>
      <dgm:t>
        <a:bodyPr/>
        <a:lstStyle/>
        <a:p>
          <a:r>
            <a:rPr lang="es-ES" dirty="0" smtClean="0"/>
            <a:t>¿cuáles son las ventajas de cada tipo de financiamiento?</a:t>
          </a:r>
          <a:endParaRPr lang="es-ES" dirty="0"/>
        </a:p>
      </dgm:t>
    </dgm:pt>
    <dgm:pt modelId="{21C8537A-111E-49E6-B7EF-1BA12AEEFD2E}" type="parTrans" cxnId="{659B4F09-21A8-4E11-A001-9AD8A0284F79}">
      <dgm:prSet/>
      <dgm:spPr/>
      <dgm:t>
        <a:bodyPr/>
        <a:lstStyle/>
        <a:p>
          <a:endParaRPr lang="es-ES"/>
        </a:p>
      </dgm:t>
    </dgm:pt>
    <dgm:pt modelId="{195E9D12-00A7-48DD-AB87-FA46066178BD}" type="sibTrans" cxnId="{659B4F09-21A8-4E11-A001-9AD8A0284F79}">
      <dgm:prSet/>
      <dgm:spPr/>
      <dgm:t>
        <a:bodyPr/>
        <a:lstStyle/>
        <a:p>
          <a:endParaRPr lang="es-ES"/>
        </a:p>
      </dgm:t>
    </dgm:pt>
    <dgm:pt modelId="{EE7BCC70-B4B5-4274-B39E-1B850CB1D5ED}">
      <dgm:prSet phldrT="[Texto]"/>
      <dgm:spPr/>
      <dgm:t>
        <a:bodyPr/>
        <a:lstStyle/>
        <a:p>
          <a:r>
            <a:rPr lang="es-ES" dirty="0" smtClean="0"/>
            <a:t>Decisión de Políticas de Dividendos</a:t>
          </a:r>
          <a:endParaRPr lang="es-ES" dirty="0"/>
        </a:p>
      </dgm:t>
    </dgm:pt>
    <dgm:pt modelId="{270F3388-B9DC-499B-AEE6-50E5D95D9456}" type="parTrans" cxnId="{75D8325D-E18E-48E9-89D1-6EEB1A1E69FC}">
      <dgm:prSet/>
      <dgm:spPr/>
      <dgm:t>
        <a:bodyPr/>
        <a:lstStyle/>
        <a:p>
          <a:endParaRPr lang="es-ES"/>
        </a:p>
      </dgm:t>
    </dgm:pt>
    <dgm:pt modelId="{5D2AA4BB-5D40-44A9-B405-BE06104DBBCD}" type="sibTrans" cxnId="{75D8325D-E18E-48E9-89D1-6EEB1A1E69FC}">
      <dgm:prSet/>
      <dgm:spPr/>
      <dgm:t>
        <a:bodyPr/>
        <a:lstStyle/>
        <a:p>
          <a:endParaRPr lang="es-ES"/>
        </a:p>
      </dgm:t>
    </dgm:pt>
    <dgm:pt modelId="{4F5C81CB-5751-41E9-BA68-6757B839F516}">
      <dgm:prSet phldrT="[Texto]"/>
      <dgm:spPr/>
      <dgm:t>
        <a:bodyPr/>
        <a:lstStyle/>
        <a:p>
          <a:r>
            <a:rPr lang="es-ES" dirty="0" smtClean="0"/>
            <a:t>División de las ganancias de la empresa</a:t>
          </a:r>
          <a:endParaRPr lang="es-ES" dirty="0"/>
        </a:p>
      </dgm:t>
    </dgm:pt>
    <dgm:pt modelId="{0056E39A-05B1-4DE9-81F9-00C24E2EC4FD}" type="parTrans" cxnId="{75E128D4-6E15-4837-A739-84A9F9B460FD}">
      <dgm:prSet/>
      <dgm:spPr/>
      <dgm:t>
        <a:bodyPr/>
        <a:lstStyle/>
        <a:p>
          <a:endParaRPr lang="es-ES"/>
        </a:p>
      </dgm:t>
    </dgm:pt>
    <dgm:pt modelId="{F1257B2B-90F6-4CCA-9515-8B032BC2FF1C}" type="sibTrans" cxnId="{75E128D4-6E15-4837-A739-84A9F9B460FD}">
      <dgm:prSet/>
      <dgm:spPr/>
      <dgm:t>
        <a:bodyPr/>
        <a:lstStyle/>
        <a:p>
          <a:endParaRPr lang="es-ES"/>
        </a:p>
      </dgm:t>
    </dgm:pt>
    <dgm:pt modelId="{856B8499-98F3-4BF7-B671-0BCF3E178822}">
      <dgm:prSet phldrT="[Texto]"/>
      <dgm:spPr/>
      <dgm:t>
        <a:bodyPr/>
        <a:lstStyle/>
        <a:p>
          <a:r>
            <a:rPr lang="es-ES" dirty="0" smtClean="0"/>
            <a:t>¿deberíamos comprar esta compañía?</a:t>
          </a:r>
          <a:endParaRPr lang="es-ES" dirty="0"/>
        </a:p>
      </dgm:t>
    </dgm:pt>
    <dgm:pt modelId="{7E3CC088-5BB7-4E7B-94EC-35DCFB941D1B}" type="parTrans" cxnId="{E6CE5327-F6C3-478D-B1EA-93788642D5E7}">
      <dgm:prSet/>
      <dgm:spPr/>
    </dgm:pt>
    <dgm:pt modelId="{27D6236B-C0BD-4A9D-9F30-079525B739E5}" type="sibTrans" cxnId="{E6CE5327-F6C3-478D-B1EA-93788642D5E7}">
      <dgm:prSet/>
      <dgm:spPr/>
    </dgm:pt>
    <dgm:pt modelId="{5B964EDB-70E2-4676-9697-3DE89C72A8A5}">
      <dgm:prSet phldrT="[Texto]"/>
      <dgm:spPr/>
      <dgm:t>
        <a:bodyPr/>
        <a:lstStyle/>
        <a:p>
          <a:r>
            <a:rPr lang="es-ES" dirty="0" smtClean="0"/>
            <a:t>¿Deberíamos arreglar un equipo o comprarlo?</a:t>
          </a:r>
          <a:endParaRPr lang="es-ES" dirty="0"/>
        </a:p>
      </dgm:t>
    </dgm:pt>
    <dgm:pt modelId="{8083D6F8-8EE7-4200-8058-612B7F95D2F1}" type="parTrans" cxnId="{6E86FB3F-696A-4C8F-9AF2-75548C3DBCDB}">
      <dgm:prSet/>
      <dgm:spPr/>
    </dgm:pt>
    <dgm:pt modelId="{724C4AFF-5C44-41AA-982B-F576F12EC140}" type="sibTrans" cxnId="{6E86FB3F-696A-4C8F-9AF2-75548C3DBCDB}">
      <dgm:prSet/>
      <dgm:spPr/>
    </dgm:pt>
    <dgm:pt modelId="{4CA06DE2-3E03-440C-9824-3148E60F56D4}">
      <dgm:prSet phldrT="[Texto]"/>
      <dgm:spPr/>
      <dgm:t>
        <a:bodyPr/>
        <a:lstStyle/>
        <a:p>
          <a:r>
            <a:rPr lang="es-ES" dirty="0" smtClean="0"/>
            <a:t>¿deberíamos pagar un dividendo en efectivo a los accionistas? Y en ese caso ¿qué cantidad? ¿o deberíamos utilizar ese dinero para la recompra de acciones?</a:t>
          </a:r>
          <a:endParaRPr lang="es-ES" dirty="0"/>
        </a:p>
      </dgm:t>
    </dgm:pt>
    <dgm:pt modelId="{92378C04-0CBC-42AB-A70D-42B66843E264}" type="parTrans" cxnId="{D9728125-ECDD-42D5-B747-5E1FABFCB05A}">
      <dgm:prSet/>
      <dgm:spPr/>
    </dgm:pt>
    <dgm:pt modelId="{947B3A43-BA54-440C-820A-71E5F996C0DE}" type="sibTrans" cxnId="{D9728125-ECDD-42D5-B747-5E1FABFCB05A}">
      <dgm:prSet/>
      <dgm:spPr/>
    </dgm:pt>
    <dgm:pt modelId="{DE5F1B1D-E49B-4FEA-8EEA-1DD011C6E14F}" type="pres">
      <dgm:prSet presAssocID="{FDA432C4-CE15-456A-8147-7C0EFE2B5C5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6B732CF-8BAE-44E1-820A-EFA90208DD73}" type="pres">
      <dgm:prSet presAssocID="{4A002AD3-3677-4FEF-BF4A-A85E4D029A4A}" presName="linNode" presStyleCnt="0"/>
      <dgm:spPr/>
    </dgm:pt>
    <dgm:pt modelId="{B51CA875-F174-43C0-9FCD-3965DA074E34}" type="pres">
      <dgm:prSet presAssocID="{4A002AD3-3677-4FEF-BF4A-A85E4D029A4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52BD063-5D18-4010-A09E-01CF56DF3F3C}" type="pres">
      <dgm:prSet presAssocID="{4A002AD3-3677-4FEF-BF4A-A85E4D029A4A}" presName="descendantText" presStyleLbl="alignAccFollowNode1" presStyleIdx="0" presStyleCnt="3" custLinFactNeighborX="-3007" custLinFactNeighborY="-607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A4E789A-C1B7-475F-AE37-02B8707C9248}" type="pres">
      <dgm:prSet presAssocID="{7E8A87C9-D03F-458F-9BCD-391CEF4C4057}" presName="sp" presStyleCnt="0"/>
      <dgm:spPr/>
    </dgm:pt>
    <dgm:pt modelId="{A4A5AC09-896C-4C35-88D2-9EC091C18B56}" type="pres">
      <dgm:prSet presAssocID="{FE586F60-62E6-461B-AE45-906502CDD4B5}" presName="linNode" presStyleCnt="0"/>
      <dgm:spPr/>
    </dgm:pt>
    <dgm:pt modelId="{B97FEBDC-FED6-4227-9394-55036A702A5B}" type="pres">
      <dgm:prSet presAssocID="{FE586F60-62E6-461B-AE45-906502CDD4B5}" presName="parentText" presStyleLbl="node1" presStyleIdx="1" presStyleCnt="3" custLinFactNeighborX="-1" custLinFactNeighborY="600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08A0868-CEAD-40DC-B597-8FC24320C78F}" type="pres">
      <dgm:prSet presAssocID="{FE586F60-62E6-461B-AE45-906502CDD4B5}" presName="descendantText" presStyleLbl="alignAccFollowNode1" presStyleIdx="1" presStyleCnt="3" custScaleY="1903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C06F522-7B7E-4102-9DA3-8C2260CA03ED}" type="pres">
      <dgm:prSet presAssocID="{7B05CED7-527A-4B0D-8378-95A1492C0B07}" presName="sp" presStyleCnt="0"/>
      <dgm:spPr/>
    </dgm:pt>
    <dgm:pt modelId="{703E4C9C-E849-43E6-A090-98F0162DCBD7}" type="pres">
      <dgm:prSet presAssocID="{EE7BCC70-B4B5-4274-B39E-1B850CB1D5ED}" presName="linNode" presStyleCnt="0"/>
      <dgm:spPr/>
    </dgm:pt>
    <dgm:pt modelId="{C0125116-4D20-4D08-AC9E-C367FCD1E42D}" type="pres">
      <dgm:prSet presAssocID="{EE7BCC70-B4B5-4274-B39E-1B850CB1D5ED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F3FE9F2-585D-4D2A-A19D-1097445CF345}" type="pres">
      <dgm:prSet presAssocID="{EE7BCC70-B4B5-4274-B39E-1B850CB1D5ED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050F545-99C9-44E0-8FCF-DD5ECF10A639}" type="presOf" srcId="{4A002AD3-3677-4FEF-BF4A-A85E4D029A4A}" destId="{B51CA875-F174-43C0-9FCD-3965DA074E34}" srcOrd="0" destOrd="0" presId="urn:microsoft.com/office/officeart/2005/8/layout/vList5"/>
    <dgm:cxn modelId="{D9728125-ECDD-42D5-B747-5E1FABFCB05A}" srcId="{FE586F60-62E6-461B-AE45-906502CDD4B5}" destId="{4CA06DE2-3E03-440C-9824-3148E60F56D4}" srcOrd="2" destOrd="0" parTransId="{92378C04-0CBC-42AB-A70D-42B66843E264}" sibTransId="{947B3A43-BA54-440C-820A-71E5F996C0DE}"/>
    <dgm:cxn modelId="{95BCBC1D-4B7C-4DDE-B451-7AAFFB6FDE69}" type="presOf" srcId="{25423CDA-179C-4A70-ADE8-0800186C185A}" destId="{452BD063-5D18-4010-A09E-01CF56DF3F3C}" srcOrd="0" destOrd="0" presId="urn:microsoft.com/office/officeart/2005/8/layout/vList5"/>
    <dgm:cxn modelId="{087987D1-CD7B-4FB8-9867-73485903BA6E}" type="presOf" srcId="{4CA06DE2-3E03-440C-9824-3148E60F56D4}" destId="{808A0868-CEAD-40DC-B597-8FC24320C78F}" srcOrd="0" destOrd="2" presId="urn:microsoft.com/office/officeart/2005/8/layout/vList5"/>
    <dgm:cxn modelId="{75E128D4-6E15-4837-A739-84A9F9B460FD}" srcId="{EE7BCC70-B4B5-4274-B39E-1B850CB1D5ED}" destId="{4F5C81CB-5751-41E9-BA68-6757B839F516}" srcOrd="0" destOrd="0" parTransId="{0056E39A-05B1-4DE9-81F9-00C24E2EC4FD}" sibTransId="{F1257B2B-90F6-4CCA-9515-8B032BC2FF1C}"/>
    <dgm:cxn modelId="{E6CE5327-F6C3-478D-B1EA-93788642D5E7}" srcId="{4A002AD3-3677-4FEF-BF4A-A85E4D029A4A}" destId="{856B8499-98F3-4BF7-B671-0BCF3E178822}" srcOrd="1" destOrd="0" parTransId="{7E3CC088-5BB7-4E7B-94EC-35DCFB941D1B}" sibTransId="{27D6236B-C0BD-4A9D-9F30-079525B739E5}"/>
    <dgm:cxn modelId="{21DCD97C-4D7F-4690-B1D7-1FD413657747}" srcId="{4A002AD3-3677-4FEF-BF4A-A85E4D029A4A}" destId="{25423CDA-179C-4A70-ADE8-0800186C185A}" srcOrd="0" destOrd="0" parTransId="{BF1E2C0D-40BC-4C08-BB78-DD7B39FD0B4B}" sibTransId="{14D29065-097A-493D-A90C-EEB75E3FB4F2}"/>
    <dgm:cxn modelId="{2D0B3157-14F2-4BAB-B3D0-B12CDE1A815A}" srcId="{FE586F60-62E6-461B-AE45-906502CDD4B5}" destId="{179411E2-5970-4956-9977-4EDE4C1F373E}" srcOrd="0" destOrd="0" parTransId="{0BBEA609-3F8B-40FB-91DD-29892EC0F91B}" sibTransId="{3A1B5C92-257F-43BD-8A65-2DAA07C486A3}"/>
    <dgm:cxn modelId="{589752EF-255C-4847-A0AD-D7B356F59096}" type="presOf" srcId="{4F5C81CB-5751-41E9-BA68-6757B839F516}" destId="{AF3FE9F2-585D-4D2A-A19D-1097445CF345}" srcOrd="0" destOrd="0" presId="urn:microsoft.com/office/officeart/2005/8/layout/vList5"/>
    <dgm:cxn modelId="{6E86FB3F-696A-4C8F-9AF2-75548C3DBCDB}" srcId="{4A002AD3-3677-4FEF-BF4A-A85E4D029A4A}" destId="{5B964EDB-70E2-4676-9697-3DE89C72A8A5}" srcOrd="2" destOrd="0" parTransId="{8083D6F8-8EE7-4200-8058-612B7F95D2F1}" sibTransId="{724C4AFF-5C44-41AA-982B-F576F12EC140}"/>
    <dgm:cxn modelId="{9187CFD6-D520-43F8-A8F0-74595B960517}" srcId="{FDA432C4-CE15-456A-8147-7C0EFE2B5C5A}" destId="{FE586F60-62E6-461B-AE45-906502CDD4B5}" srcOrd="1" destOrd="0" parTransId="{290680B2-3DDD-48A8-ABA6-8D9299A1C918}" sibTransId="{7B05CED7-527A-4B0D-8378-95A1492C0B07}"/>
    <dgm:cxn modelId="{AE6AF18A-B553-41F2-A7BF-11E96D4C954A}" type="presOf" srcId="{FDA432C4-CE15-456A-8147-7C0EFE2B5C5A}" destId="{DE5F1B1D-E49B-4FEA-8EEA-1DD011C6E14F}" srcOrd="0" destOrd="0" presId="urn:microsoft.com/office/officeart/2005/8/layout/vList5"/>
    <dgm:cxn modelId="{3839617F-4ED2-4990-ACB6-8EA3B4281109}" type="presOf" srcId="{EE7BCC70-B4B5-4274-B39E-1B850CB1D5ED}" destId="{C0125116-4D20-4D08-AC9E-C367FCD1E42D}" srcOrd="0" destOrd="0" presId="urn:microsoft.com/office/officeart/2005/8/layout/vList5"/>
    <dgm:cxn modelId="{DA9DE739-AF61-410F-B795-BCC9F495DB0D}" type="presOf" srcId="{179411E2-5970-4956-9977-4EDE4C1F373E}" destId="{808A0868-CEAD-40DC-B597-8FC24320C78F}" srcOrd="0" destOrd="0" presId="urn:microsoft.com/office/officeart/2005/8/layout/vList5"/>
    <dgm:cxn modelId="{9E06F4A2-CCBA-43D8-85B8-24A2EB218BB8}" type="presOf" srcId="{5B964EDB-70E2-4676-9697-3DE89C72A8A5}" destId="{452BD063-5D18-4010-A09E-01CF56DF3F3C}" srcOrd="0" destOrd="2" presId="urn:microsoft.com/office/officeart/2005/8/layout/vList5"/>
    <dgm:cxn modelId="{29B25D7B-EDF4-481B-A29C-BD02A933153A}" srcId="{FDA432C4-CE15-456A-8147-7C0EFE2B5C5A}" destId="{4A002AD3-3677-4FEF-BF4A-A85E4D029A4A}" srcOrd="0" destOrd="0" parTransId="{F1AA49E2-AF8A-45F8-98CC-B47F105825DB}" sibTransId="{7E8A87C9-D03F-458F-9BCD-391CEF4C4057}"/>
    <dgm:cxn modelId="{2364AF1A-B964-4B17-9E4E-87A34E2D537F}" type="presOf" srcId="{8563BC63-C2B1-4A1F-8E62-194E326068A6}" destId="{808A0868-CEAD-40DC-B597-8FC24320C78F}" srcOrd="0" destOrd="1" presId="urn:microsoft.com/office/officeart/2005/8/layout/vList5"/>
    <dgm:cxn modelId="{F90B8D16-FFF4-4DF6-B0A5-068FD1AC73EB}" type="presOf" srcId="{FE586F60-62E6-461B-AE45-906502CDD4B5}" destId="{B97FEBDC-FED6-4227-9394-55036A702A5B}" srcOrd="0" destOrd="0" presId="urn:microsoft.com/office/officeart/2005/8/layout/vList5"/>
    <dgm:cxn modelId="{09D2F58E-8AF8-4D11-B8F6-07AF83E961B2}" type="presOf" srcId="{856B8499-98F3-4BF7-B671-0BCF3E178822}" destId="{452BD063-5D18-4010-A09E-01CF56DF3F3C}" srcOrd="0" destOrd="1" presId="urn:microsoft.com/office/officeart/2005/8/layout/vList5"/>
    <dgm:cxn modelId="{75D8325D-E18E-48E9-89D1-6EEB1A1E69FC}" srcId="{FDA432C4-CE15-456A-8147-7C0EFE2B5C5A}" destId="{EE7BCC70-B4B5-4274-B39E-1B850CB1D5ED}" srcOrd="2" destOrd="0" parTransId="{270F3388-B9DC-499B-AEE6-50E5D95D9456}" sibTransId="{5D2AA4BB-5D40-44A9-B405-BE06104DBBCD}"/>
    <dgm:cxn modelId="{659B4F09-21A8-4E11-A001-9AD8A0284F79}" srcId="{FE586F60-62E6-461B-AE45-906502CDD4B5}" destId="{8563BC63-C2B1-4A1F-8E62-194E326068A6}" srcOrd="1" destOrd="0" parTransId="{21C8537A-111E-49E6-B7EF-1BA12AEEFD2E}" sibTransId="{195E9D12-00A7-48DD-AB87-FA46066178BD}"/>
    <dgm:cxn modelId="{05CB360A-D9CA-4B7E-B2BF-B9559FDDFEB0}" type="presParOf" srcId="{DE5F1B1D-E49B-4FEA-8EEA-1DD011C6E14F}" destId="{A6B732CF-8BAE-44E1-820A-EFA90208DD73}" srcOrd="0" destOrd="0" presId="urn:microsoft.com/office/officeart/2005/8/layout/vList5"/>
    <dgm:cxn modelId="{FD855656-5B5F-4C23-9ACB-24FE11183099}" type="presParOf" srcId="{A6B732CF-8BAE-44E1-820A-EFA90208DD73}" destId="{B51CA875-F174-43C0-9FCD-3965DA074E34}" srcOrd="0" destOrd="0" presId="urn:microsoft.com/office/officeart/2005/8/layout/vList5"/>
    <dgm:cxn modelId="{8A0FE4C0-6F42-4C72-A5B8-6B46D774240E}" type="presParOf" srcId="{A6B732CF-8BAE-44E1-820A-EFA90208DD73}" destId="{452BD063-5D18-4010-A09E-01CF56DF3F3C}" srcOrd="1" destOrd="0" presId="urn:microsoft.com/office/officeart/2005/8/layout/vList5"/>
    <dgm:cxn modelId="{1440EA40-D51F-437B-A09D-68487A1E7539}" type="presParOf" srcId="{DE5F1B1D-E49B-4FEA-8EEA-1DD011C6E14F}" destId="{CA4E789A-C1B7-475F-AE37-02B8707C9248}" srcOrd="1" destOrd="0" presId="urn:microsoft.com/office/officeart/2005/8/layout/vList5"/>
    <dgm:cxn modelId="{8356F015-13F9-4317-AC3D-9A2428E45FF6}" type="presParOf" srcId="{DE5F1B1D-E49B-4FEA-8EEA-1DD011C6E14F}" destId="{A4A5AC09-896C-4C35-88D2-9EC091C18B56}" srcOrd="2" destOrd="0" presId="urn:microsoft.com/office/officeart/2005/8/layout/vList5"/>
    <dgm:cxn modelId="{D588D44D-BEAD-423D-BA9B-AA8CA113E1A4}" type="presParOf" srcId="{A4A5AC09-896C-4C35-88D2-9EC091C18B56}" destId="{B97FEBDC-FED6-4227-9394-55036A702A5B}" srcOrd="0" destOrd="0" presId="urn:microsoft.com/office/officeart/2005/8/layout/vList5"/>
    <dgm:cxn modelId="{817DE71A-D9EE-4DEE-BDFC-72A59E283F08}" type="presParOf" srcId="{A4A5AC09-896C-4C35-88D2-9EC091C18B56}" destId="{808A0868-CEAD-40DC-B597-8FC24320C78F}" srcOrd="1" destOrd="0" presId="urn:microsoft.com/office/officeart/2005/8/layout/vList5"/>
    <dgm:cxn modelId="{05E42625-6202-4030-AF54-7FBEE49FC7D8}" type="presParOf" srcId="{DE5F1B1D-E49B-4FEA-8EEA-1DD011C6E14F}" destId="{EC06F522-7B7E-4102-9DA3-8C2260CA03ED}" srcOrd="3" destOrd="0" presId="urn:microsoft.com/office/officeart/2005/8/layout/vList5"/>
    <dgm:cxn modelId="{802D2749-2E71-4BE6-A61F-52FF685EB857}" type="presParOf" srcId="{DE5F1B1D-E49B-4FEA-8EEA-1DD011C6E14F}" destId="{703E4C9C-E849-43E6-A090-98F0162DCBD7}" srcOrd="4" destOrd="0" presId="urn:microsoft.com/office/officeart/2005/8/layout/vList5"/>
    <dgm:cxn modelId="{6D98BB67-CC00-4D8E-9C34-D4BC46D72B00}" type="presParOf" srcId="{703E4C9C-E849-43E6-A090-98F0162DCBD7}" destId="{C0125116-4D20-4D08-AC9E-C367FCD1E42D}" srcOrd="0" destOrd="0" presId="urn:microsoft.com/office/officeart/2005/8/layout/vList5"/>
    <dgm:cxn modelId="{4F27DE49-A848-436F-BF13-19D18EA52BDA}" type="presParOf" srcId="{703E4C9C-E849-43E6-A090-98F0162DCBD7}" destId="{AF3FE9F2-585D-4D2A-A19D-1097445CF345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 redondeado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0" name="19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 redondeado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dondear rectángulo de esquina sencilla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 redondeado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Marcador de título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A847CFC-816F-41D0-AAC0-9BF4FEBC753E}" type="datetimeFigureOut">
              <a:rPr lang="es-ES" smtClean="0"/>
              <a:pPr/>
              <a:t>02/05/2011</a:t>
            </a:fld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 userDrawn="1"/>
        </p:nvSpPr>
        <p:spPr bwMode="gray">
          <a:xfrm>
            <a:off x="2667000" y="163513"/>
            <a:ext cx="4159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sz="3600" i="1">
                <a:solidFill>
                  <a:srgbClr val="0000FF"/>
                </a:solidFill>
                <a:latin typeface="Palatino Linotype" pitchFamily="18" charset="0"/>
              </a:rPr>
              <a:t>Análisis Financiero</a:t>
            </a:r>
            <a:endParaRPr lang="es-CL" sz="3600" i="1">
              <a:solidFill>
                <a:srgbClr val="0000FF"/>
              </a:solidFill>
              <a:latin typeface="Palatino Linotype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0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slide" Target="slide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47.xml"/><Relationship Id="rId3" Type="http://schemas.openxmlformats.org/officeDocument/2006/relationships/slide" Target="slide24.xml"/><Relationship Id="rId7" Type="http://schemas.openxmlformats.org/officeDocument/2006/relationships/slide" Target="slide26.xml"/><Relationship Id="rId12" Type="http://schemas.openxmlformats.org/officeDocument/2006/relationships/slide" Target="slide46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1.xml"/><Relationship Id="rId11" Type="http://schemas.openxmlformats.org/officeDocument/2006/relationships/slide" Target="slide45.xml"/><Relationship Id="rId5" Type="http://schemas.openxmlformats.org/officeDocument/2006/relationships/slide" Target="slide39.xml"/><Relationship Id="rId15" Type="http://schemas.openxmlformats.org/officeDocument/2006/relationships/slide" Target="slide29.xml"/><Relationship Id="rId10" Type="http://schemas.openxmlformats.org/officeDocument/2006/relationships/slide" Target="slide28.xml"/><Relationship Id="rId4" Type="http://schemas.openxmlformats.org/officeDocument/2006/relationships/slide" Target="slide25.xml"/><Relationship Id="rId9" Type="http://schemas.openxmlformats.org/officeDocument/2006/relationships/slide" Target="slide43.xml"/><Relationship Id="rId14" Type="http://schemas.openxmlformats.org/officeDocument/2006/relationships/slide" Target="slide4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428604"/>
            <a:ext cx="8183880" cy="1051560"/>
          </a:xfrm>
        </p:spPr>
        <p:txBody>
          <a:bodyPr/>
          <a:lstStyle/>
          <a:p>
            <a:r>
              <a:rPr lang="es-ES" dirty="0" smtClean="0"/>
              <a:t>FINANZAS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2000240"/>
            <a:ext cx="8183880" cy="3929090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Rama de las ciencias económicas que permite administrar eficientemente el dinero,</a:t>
            </a:r>
          </a:p>
          <a:p>
            <a:endParaRPr lang="es-ES" dirty="0" smtClean="0"/>
          </a:p>
          <a:p>
            <a:r>
              <a:rPr lang="es-ES" dirty="0" smtClean="0"/>
              <a:t>La empresa y las personas no pueden estar descapitalizadas (flujo de efectivo)</a:t>
            </a:r>
          </a:p>
          <a:p>
            <a:endParaRPr lang="es-ES" dirty="0" smtClean="0"/>
          </a:p>
          <a:p>
            <a:r>
              <a:rPr lang="es-ES" dirty="0" smtClean="0"/>
              <a:t>Se relaciona íntimamente con la Economía y la Contabilidad. (recursos escasos – estados financieros)</a:t>
            </a:r>
          </a:p>
          <a:p>
            <a:endParaRPr lang="es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LA EMPRESA Y LOS MERCADOS FINANCIEROS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928802"/>
            <a:ext cx="8183880" cy="4187952"/>
          </a:xfrm>
        </p:spPr>
        <p:txBody>
          <a:bodyPr/>
          <a:lstStyle/>
          <a:p>
            <a:r>
              <a:rPr lang="es-ES" dirty="0" smtClean="0"/>
              <a:t>MERCADO DE CAPITALES PRIMARIOS Y SECUNDARIOS</a:t>
            </a:r>
          </a:p>
          <a:p>
            <a:endParaRPr lang="es-ES" dirty="0" smtClean="0"/>
          </a:p>
          <a:p>
            <a:r>
              <a:rPr lang="es-ES" dirty="0" smtClean="0"/>
              <a:t>MERCADO CREDITICIO</a:t>
            </a:r>
          </a:p>
          <a:p>
            <a:endParaRPr lang="es-ES" dirty="0" smtClean="0"/>
          </a:p>
          <a:p>
            <a:r>
              <a:rPr lang="es-ES" dirty="0" smtClean="0"/>
              <a:t>MERCADOS MONETARIOS Y MERCADOS DE CAPITALES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ES" dirty="0" smtClean="0"/>
              <a:t>FUENTES DE FINANCIAMIENTO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500042"/>
            <a:ext cx="8183880" cy="4857784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s-ES" sz="1800" b="1" dirty="0" smtClean="0"/>
              <a:t>DEFINICIÓN Y CLASES DE RECURSOS FINANCIEROS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s-ES" sz="1800" dirty="0" smtClean="0"/>
              <a:t>	Se denomina f</a:t>
            </a:r>
            <a:r>
              <a:rPr lang="es-ES" sz="1800" b="1" dirty="0" smtClean="0"/>
              <a:t>inanciación </a:t>
            </a:r>
            <a:r>
              <a:rPr lang="es-ES" sz="1800" dirty="0" smtClean="0"/>
              <a:t>a la consecución de los medios necesarios para 	efectuar inversiones. A cada una de las formas de obtención de medios se le 	denomina fuente financiera.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s-ES" sz="1600" dirty="0" smtClean="0"/>
              <a:t> 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s-ES" sz="1600" dirty="0" smtClean="0"/>
          </a:p>
          <a:p>
            <a:pPr lvl="1" eaLnBrk="1" hangingPunct="1">
              <a:lnSpc>
                <a:spcPct val="80000"/>
              </a:lnSpc>
            </a:pPr>
            <a:r>
              <a:rPr lang="es-ES" sz="2000" b="1" dirty="0" smtClean="0"/>
              <a:t>Fuentes de financiación propias</a:t>
            </a:r>
            <a:r>
              <a:rPr lang="es-ES" sz="1600" b="1" dirty="0" smtClean="0"/>
              <a:t>: </a:t>
            </a:r>
            <a:r>
              <a:rPr lang="es-ES" sz="1800" dirty="0" smtClean="0"/>
              <a:t>Son las que proceden de la actividad de la empresa y de aquellos otros recursos que son aportados por los  propietarios. Constituyen el </a:t>
            </a:r>
            <a:r>
              <a:rPr lang="es-ES" sz="1800" b="1" dirty="0" smtClean="0"/>
              <a:t>pasivo no exigible</a:t>
            </a:r>
            <a:r>
              <a:rPr lang="es-ES" sz="1800" dirty="0" smtClean="0"/>
              <a:t>.</a:t>
            </a:r>
          </a:p>
          <a:p>
            <a:pPr lvl="1" eaLnBrk="1" hangingPunct="1">
              <a:lnSpc>
                <a:spcPct val="80000"/>
              </a:lnSpc>
            </a:pPr>
            <a:endParaRPr lang="es-ES" sz="1800" dirty="0" smtClean="0"/>
          </a:p>
          <a:p>
            <a:pPr lvl="1" eaLnBrk="1" hangingPunct="1">
              <a:lnSpc>
                <a:spcPct val="80000"/>
              </a:lnSpc>
            </a:pPr>
            <a:endParaRPr lang="es-ES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ES" sz="1800" dirty="0" smtClean="0"/>
          </a:p>
          <a:p>
            <a:pPr lvl="1" eaLnBrk="1" hangingPunct="1">
              <a:lnSpc>
                <a:spcPct val="80000"/>
              </a:lnSpc>
            </a:pPr>
            <a:r>
              <a:rPr lang="es-ES" sz="2000" b="1" dirty="0" smtClean="0"/>
              <a:t>Fuentes de financiación ajenas</a:t>
            </a:r>
            <a:r>
              <a:rPr lang="es-ES" sz="1600" b="1" dirty="0" smtClean="0"/>
              <a:t>: </a:t>
            </a:r>
            <a:r>
              <a:rPr lang="es-ES" sz="1800" dirty="0" smtClean="0"/>
              <a:t>Son las que la empresa capta de inversores o intermediarios financieros y cuya titularidad no corresponde a la empresa. Provienen de las distintas formas de endeudamiento. Son 	recursos que en algún momento se deberán devolver. Constituyen el </a:t>
            </a:r>
            <a:r>
              <a:rPr lang="es-ES" sz="1800" b="1" dirty="0" smtClean="0"/>
              <a:t>pasivo exigible.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5" name="Rectangle 7"/>
          <p:cNvSpPr>
            <a:spLocks noChangeArrowheads="1"/>
          </p:cNvSpPr>
          <p:nvPr/>
        </p:nvSpPr>
        <p:spPr bwMode="gray">
          <a:xfrm>
            <a:off x="3352800" y="1447800"/>
            <a:ext cx="2951163" cy="792163"/>
          </a:xfrm>
          <a:prstGeom prst="rect">
            <a:avLst/>
          </a:prstGeom>
          <a:solidFill>
            <a:srgbClr val="FFFF99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>
                <a:solidFill>
                  <a:srgbClr val="666633"/>
                </a:solidFill>
              </a:rPr>
              <a:t>ANALISIS DEL ENTORNO</a:t>
            </a:r>
            <a:endParaRPr lang="en-US">
              <a:solidFill>
                <a:srgbClr val="666633"/>
              </a:solidFill>
            </a:endParaRPr>
          </a:p>
        </p:txBody>
      </p:sp>
      <p:sp>
        <p:nvSpPr>
          <p:cNvPr id="421896" name="Rectangle 8"/>
          <p:cNvSpPr>
            <a:spLocks noChangeArrowheads="1"/>
          </p:cNvSpPr>
          <p:nvPr/>
        </p:nvSpPr>
        <p:spPr bwMode="gray">
          <a:xfrm>
            <a:off x="3352800" y="2514600"/>
            <a:ext cx="2951163" cy="792163"/>
          </a:xfrm>
          <a:prstGeom prst="rect">
            <a:avLst/>
          </a:prstGeom>
          <a:solidFill>
            <a:srgbClr val="000080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>
                <a:solidFill>
                  <a:srgbClr val="FFFF00"/>
                </a:solidFill>
              </a:rPr>
              <a:t>ANALISIS DEL SECTOR</a:t>
            </a:r>
          </a:p>
          <a:p>
            <a:pPr algn="ctr"/>
            <a:r>
              <a:rPr lang="es-CL">
                <a:solidFill>
                  <a:srgbClr val="FFFF00"/>
                </a:solidFill>
              </a:rPr>
              <a:t>INDUSTRIAL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421897" name="Rectangle 9"/>
          <p:cNvSpPr>
            <a:spLocks noChangeArrowheads="1"/>
          </p:cNvSpPr>
          <p:nvPr/>
        </p:nvSpPr>
        <p:spPr bwMode="gray">
          <a:xfrm>
            <a:off x="3352800" y="3657600"/>
            <a:ext cx="2951163" cy="792163"/>
          </a:xfrm>
          <a:prstGeom prst="rect">
            <a:avLst/>
          </a:prstGeom>
          <a:solidFill>
            <a:schemeClr val="tx1">
              <a:alpha val="60001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>
                <a:solidFill>
                  <a:srgbClr val="FFFF00"/>
                </a:solidFill>
              </a:rPr>
              <a:t>ANALISIS DE LA EMPRESA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421898" name="Rectangle 10"/>
          <p:cNvSpPr>
            <a:spLocks noChangeArrowheads="1"/>
          </p:cNvSpPr>
          <p:nvPr/>
        </p:nvSpPr>
        <p:spPr bwMode="gray">
          <a:xfrm>
            <a:off x="3429000" y="4724400"/>
            <a:ext cx="2951163" cy="792163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/>
              <a:t>ANALISIS FINANCIERO</a:t>
            </a:r>
            <a:endParaRPr lang="en-US"/>
          </a:p>
        </p:txBody>
      </p:sp>
      <p:sp>
        <p:nvSpPr>
          <p:cNvPr id="421899" name="Rectangle 11"/>
          <p:cNvSpPr>
            <a:spLocks noChangeArrowheads="1"/>
          </p:cNvSpPr>
          <p:nvPr/>
        </p:nvSpPr>
        <p:spPr bwMode="gray">
          <a:xfrm>
            <a:off x="3429000" y="5715000"/>
            <a:ext cx="2951163" cy="792163"/>
          </a:xfrm>
          <a:prstGeom prst="rect">
            <a:avLst/>
          </a:prstGeom>
          <a:solidFill>
            <a:srgbClr val="99CC00">
              <a:alpha val="60001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/>
              <a:t>PROYECCIONES</a:t>
            </a:r>
          </a:p>
          <a:p>
            <a:pPr algn="ctr"/>
            <a:r>
              <a:rPr lang="es-CL"/>
              <a:t>FINANCIERAS</a:t>
            </a:r>
            <a:endParaRPr lang="en-US"/>
          </a:p>
        </p:txBody>
      </p:sp>
      <p:sp>
        <p:nvSpPr>
          <p:cNvPr id="421900" name="Text Box 12"/>
          <p:cNvSpPr txBox="1">
            <a:spLocks noChangeArrowheads="1"/>
          </p:cNvSpPr>
          <p:nvPr/>
        </p:nvSpPr>
        <p:spPr bwMode="gray">
          <a:xfrm rot="16200000">
            <a:off x="6865938" y="3376613"/>
            <a:ext cx="280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CL" sz="1200">
                <a:solidFill>
                  <a:srgbClr val="0000FF"/>
                </a:solidFill>
                <a:latin typeface="Arial Black" pitchFamily="34" charset="0"/>
              </a:rPr>
              <a:t>INFORMACION</a:t>
            </a:r>
          </a:p>
          <a:p>
            <a:pPr algn="ctr"/>
            <a:r>
              <a:rPr lang="es-CL" sz="1200">
                <a:solidFill>
                  <a:srgbClr val="0000FF"/>
                </a:solidFill>
                <a:latin typeface="Arial Black" pitchFamily="34" charset="0"/>
              </a:rPr>
              <a:t>CUALITATIVA - CUANTITATIVO</a:t>
            </a:r>
            <a:endParaRPr lang="en-US" sz="1200">
              <a:solidFill>
                <a:srgbClr val="0000FF"/>
              </a:solidFill>
              <a:latin typeface="Arial Black" pitchFamily="34" charset="0"/>
            </a:endParaRPr>
          </a:p>
        </p:txBody>
      </p:sp>
      <p:sp>
        <p:nvSpPr>
          <p:cNvPr id="421901" name="Oval 13"/>
          <p:cNvSpPr>
            <a:spLocks noChangeArrowheads="1"/>
          </p:cNvSpPr>
          <p:nvPr/>
        </p:nvSpPr>
        <p:spPr bwMode="gray">
          <a:xfrm>
            <a:off x="7696200" y="1341438"/>
            <a:ext cx="1196975" cy="4464050"/>
          </a:xfrm>
          <a:prstGeom prst="ellipse">
            <a:avLst/>
          </a:prstGeom>
          <a:solidFill>
            <a:srgbClr val="800000">
              <a:alpha val="39999"/>
            </a:srgbClr>
          </a:solidFill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CCFF66"/>
              </a:solidFill>
            </a:endParaRPr>
          </a:p>
        </p:txBody>
      </p:sp>
      <p:sp>
        <p:nvSpPr>
          <p:cNvPr id="421902" name="AutoShape 14"/>
          <p:cNvSpPr>
            <a:spLocks noChangeArrowheads="1"/>
          </p:cNvSpPr>
          <p:nvPr/>
        </p:nvSpPr>
        <p:spPr bwMode="gray">
          <a:xfrm>
            <a:off x="6553200" y="3352800"/>
            <a:ext cx="503238" cy="14398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CC9900"/>
          </a:solidFill>
          <a:ln w="38100">
            <a:solidFill>
              <a:srgbClr val="CC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21903" name="AutoShape 15"/>
          <p:cNvSpPr>
            <a:spLocks noChangeArrowheads="1"/>
          </p:cNvSpPr>
          <p:nvPr/>
        </p:nvSpPr>
        <p:spPr bwMode="gray">
          <a:xfrm>
            <a:off x="2667000" y="3200400"/>
            <a:ext cx="576263" cy="16557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38100">
            <a:solidFill>
              <a:srgbClr val="FF505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21905" name="Text Box 17"/>
          <p:cNvSpPr txBox="1">
            <a:spLocks noChangeArrowheads="1"/>
          </p:cNvSpPr>
          <p:nvPr/>
        </p:nvSpPr>
        <p:spPr bwMode="gray">
          <a:xfrm>
            <a:off x="304800" y="35052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CL" sz="1800" dirty="0">
                <a:solidFill>
                  <a:srgbClr val="0000FF"/>
                </a:solidFill>
              </a:rPr>
              <a:t>¡</a:t>
            </a:r>
            <a:r>
              <a:rPr lang="es-CL" sz="1800" i="1" dirty="0">
                <a:solidFill>
                  <a:srgbClr val="0000FF"/>
                </a:solidFill>
              </a:rPr>
              <a:t>Qué abarca el análisis </a:t>
            </a:r>
            <a:r>
              <a:rPr lang="es-CL" sz="1800" i="1" dirty="0" smtClean="0">
                <a:solidFill>
                  <a:srgbClr val="0000FF"/>
                </a:solidFill>
              </a:rPr>
              <a:t>estratégico </a:t>
            </a:r>
            <a:r>
              <a:rPr lang="es-CL" sz="1800" i="1" dirty="0">
                <a:solidFill>
                  <a:srgbClr val="0000FF"/>
                </a:solidFill>
              </a:rPr>
              <a:t>financiero?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3" name="AutoShape 5"/>
          <p:cNvSpPr>
            <a:spLocks noChangeArrowheads="1"/>
          </p:cNvSpPr>
          <p:nvPr/>
        </p:nvSpPr>
        <p:spPr bwMode="auto">
          <a:xfrm>
            <a:off x="2819400" y="2917825"/>
            <a:ext cx="3429000" cy="2514600"/>
          </a:xfrm>
          <a:prstGeom prst="flowChartExtract">
            <a:avLst/>
          </a:prstGeom>
          <a:solidFill>
            <a:srgbClr val="800000"/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>
                <a:solidFill>
                  <a:srgbClr val="FFFF00"/>
                </a:solidFill>
              </a:rPr>
              <a:t>EQUILIBRIO</a:t>
            </a:r>
          </a:p>
          <a:p>
            <a:pPr algn="ctr"/>
            <a:r>
              <a:rPr lang="es-CL">
                <a:solidFill>
                  <a:srgbClr val="FFFF00"/>
                </a:solidFill>
              </a:rPr>
              <a:t>FINANCIERO</a:t>
            </a:r>
            <a:endParaRPr lang="es-CL" b="0"/>
          </a:p>
          <a:p>
            <a:pPr algn="ctr"/>
            <a:endParaRPr lang="es-CL" b="0"/>
          </a:p>
          <a:p>
            <a:pPr algn="ctr"/>
            <a:endParaRPr lang="es-ES" b="0"/>
          </a:p>
        </p:txBody>
      </p:sp>
      <p:sp>
        <p:nvSpPr>
          <p:cNvPr id="437254" name="Line 6"/>
          <p:cNvSpPr>
            <a:spLocks noChangeShapeType="1"/>
          </p:cNvSpPr>
          <p:nvPr/>
        </p:nvSpPr>
        <p:spPr bwMode="auto">
          <a:xfrm flipV="1">
            <a:off x="2590800" y="2841625"/>
            <a:ext cx="1752600" cy="2590800"/>
          </a:xfrm>
          <a:prstGeom prst="line">
            <a:avLst/>
          </a:prstGeom>
          <a:noFill/>
          <a:ln w="38100">
            <a:solidFill>
              <a:srgbClr val="9933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37255" name="Line 7"/>
          <p:cNvSpPr>
            <a:spLocks noChangeShapeType="1"/>
          </p:cNvSpPr>
          <p:nvPr/>
        </p:nvSpPr>
        <p:spPr bwMode="auto">
          <a:xfrm>
            <a:off x="2667000" y="5661025"/>
            <a:ext cx="3581400" cy="0"/>
          </a:xfrm>
          <a:prstGeom prst="line">
            <a:avLst/>
          </a:prstGeom>
          <a:noFill/>
          <a:ln w="38100">
            <a:solidFill>
              <a:srgbClr val="9933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37256" name="Line 8"/>
          <p:cNvSpPr>
            <a:spLocks noChangeShapeType="1"/>
          </p:cNvSpPr>
          <p:nvPr/>
        </p:nvSpPr>
        <p:spPr bwMode="auto">
          <a:xfrm>
            <a:off x="4724400" y="2841625"/>
            <a:ext cx="1676400" cy="2590800"/>
          </a:xfrm>
          <a:prstGeom prst="line">
            <a:avLst/>
          </a:prstGeom>
          <a:noFill/>
          <a:ln w="38100">
            <a:solidFill>
              <a:srgbClr val="99336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37257" name="Text Box 9"/>
          <p:cNvSpPr txBox="1">
            <a:spLocks noChangeArrowheads="1"/>
          </p:cNvSpPr>
          <p:nvPr/>
        </p:nvSpPr>
        <p:spPr bwMode="auto">
          <a:xfrm>
            <a:off x="1216025" y="5373688"/>
            <a:ext cx="1131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CL" sz="1600">
                <a:solidFill>
                  <a:srgbClr val="0000FF"/>
                </a:solidFill>
              </a:rPr>
              <a:t>LIQUIDEZ</a:t>
            </a:r>
            <a:endParaRPr lang="es-ES" sz="1600">
              <a:solidFill>
                <a:srgbClr val="0000FF"/>
              </a:solidFill>
            </a:endParaRPr>
          </a:p>
        </p:txBody>
      </p:sp>
      <p:sp>
        <p:nvSpPr>
          <p:cNvPr id="437258" name="Text Box 10"/>
          <p:cNvSpPr txBox="1">
            <a:spLocks noChangeArrowheads="1"/>
          </p:cNvSpPr>
          <p:nvPr/>
        </p:nvSpPr>
        <p:spPr bwMode="auto">
          <a:xfrm>
            <a:off x="6613525" y="5373688"/>
            <a:ext cx="1703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CL" sz="1600">
                <a:solidFill>
                  <a:srgbClr val="0000FF"/>
                </a:solidFill>
              </a:rPr>
              <a:t>RENTABILIDAD</a:t>
            </a:r>
            <a:endParaRPr lang="es-ES" sz="1600">
              <a:solidFill>
                <a:srgbClr val="0000FF"/>
              </a:solidFill>
            </a:endParaRPr>
          </a:p>
        </p:txBody>
      </p:sp>
      <p:sp>
        <p:nvSpPr>
          <p:cNvPr id="437259" name="Text Box 11"/>
          <p:cNvSpPr txBox="1">
            <a:spLocks noChangeArrowheads="1"/>
          </p:cNvSpPr>
          <p:nvPr/>
        </p:nvSpPr>
        <p:spPr bwMode="auto">
          <a:xfrm>
            <a:off x="3773488" y="2133600"/>
            <a:ext cx="1577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CL" sz="1600">
                <a:solidFill>
                  <a:srgbClr val="0000FF"/>
                </a:solidFill>
              </a:rPr>
              <a:t>ESTRUCTURA</a:t>
            </a:r>
          </a:p>
          <a:p>
            <a:pPr algn="ctr"/>
            <a:r>
              <a:rPr lang="es-CL" sz="1600">
                <a:solidFill>
                  <a:srgbClr val="0000FF"/>
                </a:solidFill>
              </a:rPr>
              <a:t>FINANCIERA</a:t>
            </a:r>
            <a:endParaRPr lang="es-ES" sz="1600">
              <a:solidFill>
                <a:srgbClr val="0000FF"/>
              </a:solidFill>
            </a:endParaRPr>
          </a:p>
        </p:txBody>
      </p:sp>
      <p:sp>
        <p:nvSpPr>
          <p:cNvPr id="437260" name="Text Box 12"/>
          <p:cNvSpPr txBox="1">
            <a:spLocks noChangeArrowheads="1"/>
          </p:cNvSpPr>
          <p:nvPr/>
        </p:nvSpPr>
        <p:spPr bwMode="auto">
          <a:xfrm>
            <a:off x="3355975" y="5805488"/>
            <a:ext cx="2295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CL">
                <a:solidFill>
                  <a:srgbClr val="008000"/>
                </a:solidFill>
              </a:rPr>
              <a:t>CONFLICTO POTENCIAL</a:t>
            </a:r>
            <a:endParaRPr lang="es-ES">
              <a:solidFill>
                <a:srgbClr val="008000"/>
              </a:solidFill>
            </a:endParaRPr>
          </a:p>
        </p:txBody>
      </p:sp>
      <p:sp>
        <p:nvSpPr>
          <p:cNvPr id="437261" name="Text Box 13"/>
          <p:cNvSpPr txBox="1">
            <a:spLocks noChangeArrowheads="1"/>
          </p:cNvSpPr>
          <p:nvPr/>
        </p:nvSpPr>
        <p:spPr bwMode="auto">
          <a:xfrm rot="-3379829">
            <a:off x="1772444" y="3763169"/>
            <a:ext cx="2268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CL">
                <a:solidFill>
                  <a:schemeClr val="tx2"/>
                </a:solidFill>
              </a:rPr>
              <a:t>SOLVENCIA Y LIQUIDEZ</a:t>
            </a:r>
            <a:endParaRPr lang="es-ES">
              <a:solidFill>
                <a:schemeClr val="tx2"/>
              </a:solidFill>
            </a:endParaRPr>
          </a:p>
        </p:txBody>
      </p:sp>
      <p:sp>
        <p:nvSpPr>
          <p:cNvPr id="437263" name="Rectangle 15"/>
          <p:cNvSpPr>
            <a:spLocks noChangeArrowheads="1"/>
          </p:cNvSpPr>
          <p:nvPr/>
        </p:nvSpPr>
        <p:spPr bwMode="auto">
          <a:xfrm>
            <a:off x="1835150" y="1268413"/>
            <a:ext cx="5616575" cy="647700"/>
          </a:xfrm>
          <a:prstGeom prst="rect">
            <a:avLst/>
          </a:prstGeom>
          <a:solidFill>
            <a:srgbClr val="FFFF00">
              <a:alpha val="70000"/>
            </a:srgbClr>
          </a:solidFill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1" hangingPunct="1"/>
            <a:r>
              <a:rPr lang="es-CL" sz="1800">
                <a:solidFill>
                  <a:srgbClr val="800000"/>
                </a:solidFill>
                <a:latin typeface="Arial Black" pitchFamily="34" charset="0"/>
              </a:rPr>
              <a:t>METODOLOGIA DE ANALISIS FINANCIERO</a:t>
            </a:r>
            <a:endParaRPr lang="es-ES" sz="1800"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611" name="Rectangle 19"/>
          <p:cNvSpPr>
            <a:spLocks noChangeArrowheads="1"/>
          </p:cNvSpPr>
          <p:nvPr/>
        </p:nvSpPr>
        <p:spPr bwMode="gray">
          <a:xfrm>
            <a:off x="395288" y="5300663"/>
            <a:ext cx="3097212" cy="865187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6607" name="Rectangle 15"/>
          <p:cNvSpPr>
            <a:spLocks noChangeArrowheads="1"/>
          </p:cNvSpPr>
          <p:nvPr/>
        </p:nvSpPr>
        <p:spPr bwMode="gray">
          <a:xfrm>
            <a:off x="395288" y="2924175"/>
            <a:ext cx="3097212" cy="865188"/>
          </a:xfrm>
          <a:prstGeom prst="rect">
            <a:avLst/>
          </a:prstGeom>
          <a:solidFill>
            <a:schemeClr val="tx1">
              <a:alpha val="50000"/>
            </a:scheme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6606" name="Rectangle 14"/>
          <p:cNvSpPr>
            <a:spLocks noChangeArrowheads="1"/>
          </p:cNvSpPr>
          <p:nvPr/>
        </p:nvSpPr>
        <p:spPr bwMode="gray">
          <a:xfrm>
            <a:off x="2484438" y="1341438"/>
            <a:ext cx="4319587" cy="647700"/>
          </a:xfrm>
          <a:prstGeom prst="rect">
            <a:avLst/>
          </a:prstGeom>
          <a:solidFill>
            <a:srgbClr val="000080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6595" name="Rectangle 3"/>
          <p:cNvSpPr>
            <a:spLocks noChangeArrowheads="1"/>
          </p:cNvSpPr>
          <p:nvPr/>
        </p:nvSpPr>
        <p:spPr bwMode="auto">
          <a:xfrm>
            <a:off x="2771775" y="1412875"/>
            <a:ext cx="38385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r>
              <a:rPr lang="es-ES_tradnl" sz="2400">
                <a:solidFill>
                  <a:srgbClr val="FFFF00"/>
                </a:solidFill>
              </a:rPr>
              <a:t>ESTADOS FINANCIEROS</a:t>
            </a:r>
            <a:endParaRPr lang="es-ES_tradnl" sz="1800">
              <a:solidFill>
                <a:srgbClr val="FFFF00"/>
              </a:solidFill>
            </a:endParaRPr>
          </a:p>
        </p:txBody>
      </p:sp>
      <p:sp>
        <p:nvSpPr>
          <p:cNvPr id="366596" name="Rectangle 4"/>
          <p:cNvSpPr>
            <a:spLocks noChangeArrowheads="1"/>
          </p:cNvSpPr>
          <p:nvPr/>
        </p:nvSpPr>
        <p:spPr bwMode="auto">
          <a:xfrm>
            <a:off x="468313" y="3030538"/>
            <a:ext cx="2987675" cy="638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s-ES_tradnl" sz="1800">
                <a:solidFill>
                  <a:srgbClr val="FFFF00"/>
                </a:solidFill>
              </a:rPr>
              <a:t>ESTADOS FINANCIEROS </a:t>
            </a:r>
          </a:p>
          <a:p>
            <a:pPr algn="ctr"/>
            <a:r>
              <a:rPr lang="es-ES_tradnl" sz="1800">
                <a:solidFill>
                  <a:srgbClr val="FFFF00"/>
                </a:solidFill>
              </a:rPr>
              <a:t>BÁSICOS</a:t>
            </a:r>
          </a:p>
        </p:txBody>
      </p:sp>
      <p:sp>
        <p:nvSpPr>
          <p:cNvPr id="366597" name="Rectangle 5"/>
          <p:cNvSpPr>
            <a:spLocks noChangeArrowheads="1"/>
          </p:cNvSpPr>
          <p:nvPr/>
        </p:nvSpPr>
        <p:spPr bwMode="auto">
          <a:xfrm>
            <a:off x="468313" y="5380038"/>
            <a:ext cx="2987675" cy="638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s-ES_tradnl" sz="1800">
                <a:solidFill>
                  <a:srgbClr val="FFFF00"/>
                </a:solidFill>
              </a:rPr>
              <a:t>ESTADOS FINANCIEROS </a:t>
            </a:r>
          </a:p>
          <a:p>
            <a:pPr algn="ctr"/>
            <a:r>
              <a:rPr lang="es-ES_tradnl" sz="1800">
                <a:solidFill>
                  <a:srgbClr val="FFFF00"/>
                </a:solidFill>
              </a:rPr>
              <a:t>COMPLEMENTARIOS</a:t>
            </a:r>
          </a:p>
        </p:txBody>
      </p:sp>
      <p:sp>
        <p:nvSpPr>
          <p:cNvPr id="366598" name="AutoShape 6"/>
          <p:cNvSpPr>
            <a:spLocks noChangeArrowheads="1"/>
          </p:cNvSpPr>
          <p:nvPr/>
        </p:nvSpPr>
        <p:spPr bwMode="auto">
          <a:xfrm>
            <a:off x="3678238" y="3217863"/>
            <a:ext cx="749300" cy="603250"/>
          </a:xfrm>
          <a:prstGeom prst="rightArrow">
            <a:avLst>
              <a:gd name="adj1" fmla="val 50000"/>
              <a:gd name="adj2" fmla="val 62111"/>
            </a:avLst>
          </a:prstGeom>
          <a:solidFill>
            <a:srgbClr val="0000FF"/>
          </a:solidFill>
          <a:ln w="12700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/>
          <a:p>
            <a:endParaRPr lang="es-ES"/>
          </a:p>
        </p:txBody>
      </p:sp>
      <p:sp>
        <p:nvSpPr>
          <p:cNvPr id="366599" name="AutoShape 7"/>
          <p:cNvSpPr>
            <a:spLocks noChangeArrowheads="1"/>
          </p:cNvSpPr>
          <p:nvPr/>
        </p:nvSpPr>
        <p:spPr bwMode="auto">
          <a:xfrm>
            <a:off x="3851275" y="5373688"/>
            <a:ext cx="749300" cy="603250"/>
          </a:xfrm>
          <a:prstGeom prst="rightArrow">
            <a:avLst>
              <a:gd name="adj1" fmla="val 50000"/>
              <a:gd name="adj2" fmla="val 62111"/>
            </a:avLst>
          </a:prstGeom>
          <a:solidFill>
            <a:srgbClr val="0000FF"/>
          </a:solidFill>
          <a:ln w="12700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000FF"/>
            </a:extrusionClr>
          </a:sp3d>
        </p:spPr>
        <p:txBody>
          <a:bodyPr wrap="none" anchor="ctr">
            <a:flatTx/>
          </a:bodyPr>
          <a:lstStyle/>
          <a:p>
            <a:endParaRPr lang="es-ES"/>
          </a:p>
        </p:txBody>
      </p:sp>
      <p:sp>
        <p:nvSpPr>
          <p:cNvPr id="366600" name="AutoShape 8"/>
          <p:cNvSpPr>
            <a:spLocks noChangeArrowheads="1"/>
          </p:cNvSpPr>
          <p:nvPr/>
        </p:nvSpPr>
        <p:spPr bwMode="auto">
          <a:xfrm>
            <a:off x="4859338" y="2562225"/>
            <a:ext cx="4025900" cy="1587500"/>
          </a:xfrm>
          <a:prstGeom prst="roundRect">
            <a:avLst>
              <a:gd name="adj" fmla="val 12495"/>
            </a:avLst>
          </a:prstGeom>
          <a:solidFill>
            <a:srgbClr val="CCFF33">
              <a:alpha val="60001"/>
            </a:srgb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66601" name="AutoShape 9"/>
          <p:cNvSpPr>
            <a:spLocks noChangeArrowheads="1"/>
          </p:cNvSpPr>
          <p:nvPr/>
        </p:nvSpPr>
        <p:spPr bwMode="auto">
          <a:xfrm>
            <a:off x="4959350" y="5084763"/>
            <a:ext cx="3949700" cy="1368425"/>
          </a:xfrm>
          <a:prstGeom prst="roundRect">
            <a:avLst>
              <a:gd name="adj" fmla="val 12495"/>
            </a:avLst>
          </a:prstGeom>
          <a:solidFill>
            <a:srgbClr val="00FF00">
              <a:alpha val="60001"/>
            </a:srgbClr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6602" name="Rectangle 10"/>
          <p:cNvSpPr>
            <a:spLocks noChangeArrowheads="1"/>
          </p:cNvSpPr>
          <p:nvPr/>
        </p:nvSpPr>
        <p:spPr bwMode="auto">
          <a:xfrm>
            <a:off x="5084763" y="2636838"/>
            <a:ext cx="3759200" cy="3746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buFontTx/>
              <a:buChar char="•"/>
              <a:tabLst>
                <a:tab pos="190500" algn="l"/>
              </a:tabLst>
            </a:pPr>
            <a:r>
              <a:rPr lang="es-ES_tradnl" sz="2000"/>
              <a:t>BALANCE GENERAL</a:t>
            </a:r>
            <a:br>
              <a:rPr lang="es-ES_tradnl" sz="2000"/>
            </a:br>
            <a:r>
              <a:rPr lang="es-ES_tradnl" sz="2000"/>
              <a:t/>
            </a:r>
            <a:br>
              <a:rPr lang="es-ES_tradnl" sz="2000"/>
            </a:br>
            <a:endParaRPr lang="es-ES_tradnl" sz="2000"/>
          </a:p>
          <a:p>
            <a:pPr>
              <a:buFontTx/>
              <a:buChar char="•"/>
              <a:tabLst>
                <a:tab pos="190500" algn="l"/>
              </a:tabLst>
            </a:pPr>
            <a:r>
              <a:rPr lang="es-ES_tradnl" sz="2000"/>
              <a:t> ESTADO DE RESULTADOS</a:t>
            </a:r>
            <a:br>
              <a:rPr lang="es-ES_tradnl" sz="2000"/>
            </a:br>
            <a:r>
              <a:rPr lang="es-ES_tradnl" sz="2000"/>
              <a:t/>
            </a:r>
            <a:br>
              <a:rPr lang="es-ES_tradnl" sz="2000"/>
            </a:br>
            <a:r>
              <a:rPr lang="es-ES_tradnl" sz="2000"/>
              <a:t/>
            </a:r>
            <a:br>
              <a:rPr lang="es-ES_tradnl" sz="2000"/>
            </a:br>
            <a:r>
              <a:rPr lang="es-ES_tradnl" sz="2000"/>
              <a:t/>
            </a:r>
            <a:br>
              <a:rPr lang="es-ES_tradnl" sz="2000"/>
            </a:br>
            <a:endParaRPr lang="es-ES_tradnl" sz="2000"/>
          </a:p>
          <a:p>
            <a:pPr>
              <a:tabLst>
                <a:tab pos="190500" algn="l"/>
              </a:tabLst>
            </a:pPr>
            <a:endParaRPr lang="es-ES_tradnl" sz="2000"/>
          </a:p>
          <a:p>
            <a:pPr>
              <a:buFontTx/>
              <a:buChar char="•"/>
              <a:tabLst>
                <a:tab pos="190500" algn="l"/>
              </a:tabLst>
            </a:pPr>
            <a:r>
              <a:rPr lang="es-ES_tradnl" sz="2000"/>
              <a:t> ESTADO DE FLUJO DE EFECTIVO</a:t>
            </a:r>
            <a:br>
              <a:rPr lang="es-ES_tradnl" sz="2000"/>
            </a:br>
            <a:endParaRPr lang="es-ES_tradnl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7" name="Rectangle 7"/>
          <p:cNvSpPr>
            <a:spLocks noChangeArrowheads="1"/>
          </p:cNvSpPr>
          <p:nvPr/>
        </p:nvSpPr>
        <p:spPr bwMode="gray">
          <a:xfrm>
            <a:off x="2916238" y="1484313"/>
            <a:ext cx="2374900" cy="649287"/>
          </a:xfrm>
          <a:prstGeom prst="rect">
            <a:avLst/>
          </a:prstGeom>
          <a:solidFill>
            <a:srgbClr val="FFFF99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>
                <a:solidFill>
                  <a:srgbClr val="0000FF"/>
                </a:solidFill>
              </a:rPr>
              <a:t>SEGÚN GRADO</a:t>
            </a:r>
          </a:p>
          <a:p>
            <a:pPr algn="ctr"/>
            <a:r>
              <a:rPr lang="es-CL" sz="1200">
                <a:solidFill>
                  <a:srgbClr val="0000FF"/>
                </a:solidFill>
              </a:rPr>
              <a:t>DE INTEGRACION</a:t>
            </a:r>
          </a:p>
          <a:p>
            <a:pPr algn="ctr"/>
            <a:r>
              <a:rPr lang="es-CL" sz="1200">
                <a:solidFill>
                  <a:srgbClr val="0000FF"/>
                </a:solidFill>
              </a:rPr>
              <a:t>INFORMACION</a:t>
            </a:r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24968" name="Rectangle 8"/>
          <p:cNvSpPr>
            <a:spLocks noChangeArrowheads="1"/>
          </p:cNvSpPr>
          <p:nvPr/>
        </p:nvSpPr>
        <p:spPr bwMode="gray">
          <a:xfrm>
            <a:off x="2917825" y="3216274"/>
            <a:ext cx="2374900" cy="649287"/>
          </a:xfrm>
          <a:prstGeom prst="rect">
            <a:avLst/>
          </a:prstGeom>
          <a:solidFill>
            <a:srgbClr val="FFFF99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 dirty="0">
                <a:solidFill>
                  <a:srgbClr val="0000FF"/>
                </a:solidFill>
              </a:rPr>
              <a:t>SEGÚN LOS</a:t>
            </a:r>
          </a:p>
          <a:p>
            <a:pPr algn="ctr"/>
            <a:r>
              <a:rPr lang="es-CL" sz="1200" dirty="0">
                <a:solidFill>
                  <a:srgbClr val="0000FF"/>
                </a:solidFill>
              </a:rPr>
              <a:t>PERIODOS EN</a:t>
            </a:r>
          </a:p>
          <a:p>
            <a:pPr algn="ctr"/>
            <a:r>
              <a:rPr lang="es-CL" sz="1200" dirty="0" smtClean="0">
                <a:solidFill>
                  <a:srgbClr val="0000FF"/>
                </a:solidFill>
              </a:rPr>
              <a:t>ANALISIS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424970" name="Rectangle 10"/>
          <p:cNvSpPr>
            <a:spLocks noChangeArrowheads="1"/>
          </p:cNvSpPr>
          <p:nvPr/>
        </p:nvSpPr>
        <p:spPr bwMode="gray">
          <a:xfrm>
            <a:off x="2917825" y="5000636"/>
            <a:ext cx="2374900" cy="649288"/>
          </a:xfrm>
          <a:prstGeom prst="rect">
            <a:avLst/>
          </a:prstGeom>
          <a:solidFill>
            <a:srgbClr val="FFFF99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>
                <a:solidFill>
                  <a:srgbClr val="0000FF"/>
                </a:solidFill>
              </a:rPr>
              <a:t>SEGÚN EL</a:t>
            </a:r>
          </a:p>
          <a:p>
            <a:pPr algn="ctr"/>
            <a:r>
              <a:rPr lang="es-CL" sz="1200">
                <a:solidFill>
                  <a:srgbClr val="0000FF"/>
                </a:solidFill>
              </a:rPr>
              <a:t>INTERES DE</a:t>
            </a:r>
          </a:p>
          <a:p>
            <a:pPr algn="ctr"/>
            <a:r>
              <a:rPr lang="es-CL" sz="1200">
                <a:solidFill>
                  <a:srgbClr val="0000FF"/>
                </a:solidFill>
              </a:rPr>
              <a:t>EMPLEAR INDICADORES</a:t>
            </a:r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24974" name="Rectangle 14"/>
          <p:cNvSpPr>
            <a:spLocks noChangeArrowheads="1"/>
          </p:cNvSpPr>
          <p:nvPr/>
        </p:nvSpPr>
        <p:spPr bwMode="gray">
          <a:xfrm>
            <a:off x="6227763" y="1412875"/>
            <a:ext cx="2016125" cy="288925"/>
          </a:xfrm>
          <a:prstGeom prst="rect">
            <a:avLst/>
          </a:prstGeom>
          <a:solidFill>
            <a:srgbClr val="C0C0C0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>
                <a:solidFill>
                  <a:srgbClr val="0000FF"/>
                </a:solidFill>
              </a:rPr>
              <a:t>ANALISIS DINAMICO</a:t>
            </a:r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24978" name="Rectangle 18"/>
          <p:cNvSpPr>
            <a:spLocks noChangeArrowheads="1"/>
          </p:cNvSpPr>
          <p:nvPr/>
        </p:nvSpPr>
        <p:spPr bwMode="gray">
          <a:xfrm>
            <a:off x="6227763" y="1844675"/>
            <a:ext cx="2016125" cy="288925"/>
          </a:xfrm>
          <a:prstGeom prst="rect">
            <a:avLst/>
          </a:prstGeom>
          <a:solidFill>
            <a:srgbClr val="C0C0C0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>
                <a:solidFill>
                  <a:srgbClr val="0000FF"/>
                </a:solidFill>
              </a:rPr>
              <a:t>ANALISIS ESTATICO</a:t>
            </a:r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24979" name="Rectangle 19"/>
          <p:cNvSpPr>
            <a:spLocks noChangeArrowheads="1"/>
          </p:cNvSpPr>
          <p:nvPr/>
        </p:nvSpPr>
        <p:spPr bwMode="gray">
          <a:xfrm>
            <a:off x="6227763" y="3214686"/>
            <a:ext cx="2016125" cy="288925"/>
          </a:xfrm>
          <a:prstGeom prst="rect">
            <a:avLst/>
          </a:prstGeom>
          <a:solidFill>
            <a:srgbClr val="C0C0C0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>
                <a:solidFill>
                  <a:srgbClr val="0000FF"/>
                </a:solidFill>
              </a:rPr>
              <a:t>ANALISIS HORIZONTAL</a:t>
            </a:r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24980" name="Rectangle 20"/>
          <p:cNvSpPr>
            <a:spLocks noChangeArrowheads="1"/>
          </p:cNvSpPr>
          <p:nvPr/>
        </p:nvSpPr>
        <p:spPr bwMode="gray">
          <a:xfrm>
            <a:off x="6227763" y="3648074"/>
            <a:ext cx="2016125" cy="288925"/>
          </a:xfrm>
          <a:prstGeom prst="rect">
            <a:avLst/>
          </a:prstGeom>
          <a:solidFill>
            <a:srgbClr val="C0C0C0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>
                <a:solidFill>
                  <a:srgbClr val="0000FF"/>
                </a:solidFill>
              </a:rPr>
              <a:t>ANALISIS VERTICAL</a:t>
            </a:r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24984" name="Rectangle 24"/>
          <p:cNvSpPr>
            <a:spLocks noChangeArrowheads="1"/>
          </p:cNvSpPr>
          <p:nvPr/>
        </p:nvSpPr>
        <p:spPr bwMode="gray">
          <a:xfrm>
            <a:off x="6227763" y="5145099"/>
            <a:ext cx="2016125" cy="288925"/>
          </a:xfrm>
          <a:prstGeom prst="rect">
            <a:avLst/>
          </a:prstGeom>
          <a:solidFill>
            <a:srgbClr val="C0C0C0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200">
                <a:solidFill>
                  <a:srgbClr val="0000FF"/>
                </a:solidFill>
              </a:rPr>
              <a:t>USO DE INDICES</a:t>
            </a:r>
            <a:endParaRPr lang="en-US" sz="1200">
              <a:solidFill>
                <a:srgbClr val="0000FF"/>
              </a:solidFill>
            </a:endParaRPr>
          </a:p>
        </p:txBody>
      </p:sp>
      <p:sp>
        <p:nvSpPr>
          <p:cNvPr id="424987" name="AutoShape 27"/>
          <p:cNvSpPr>
            <a:spLocks noChangeArrowheads="1"/>
          </p:cNvSpPr>
          <p:nvPr/>
        </p:nvSpPr>
        <p:spPr bwMode="gray">
          <a:xfrm>
            <a:off x="5508625" y="1557338"/>
            <a:ext cx="433388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00FF">
              <a:alpha val="70000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24988" name="AutoShape 28"/>
          <p:cNvSpPr>
            <a:spLocks noChangeArrowheads="1"/>
          </p:cNvSpPr>
          <p:nvPr/>
        </p:nvSpPr>
        <p:spPr bwMode="gray">
          <a:xfrm>
            <a:off x="5508625" y="3287711"/>
            <a:ext cx="433388" cy="5762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00FF">
              <a:alpha val="70000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24990" name="AutoShape 30"/>
          <p:cNvSpPr>
            <a:spLocks noChangeArrowheads="1"/>
          </p:cNvSpPr>
          <p:nvPr/>
        </p:nvSpPr>
        <p:spPr bwMode="gray">
          <a:xfrm>
            <a:off x="5508625" y="5002224"/>
            <a:ext cx="433388" cy="5762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00FF">
              <a:alpha val="70000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24992" name="Text Box 32"/>
          <p:cNvSpPr txBox="1">
            <a:spLocks noChangeArrowheads="1"/>
          </p:cNvSpPr>
          <p:nvPr/>
        </p:nvSpPr>
        <p:spPr bwMode="gray">
          <a:xfrm>
            <a:off x="822325" y="3135313"/>
            <a:ext cx="1692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L"/>
          </a:p>
        </p:txBody>
      </p:sp>
      <p:sp>
        <p:nvSpPr>
          <p:cNvPr id="424993" name="Text Box 33"/>
          <p:cNvSpPr txBox="1">
            <a:spLocks noChangeArrowheads="1"/>
          </p:cNvSpPr>
          <p:nvPr/>
        </p:nvSpPr>
        <p:spPr bwMode="gray">
          <a:xfrm>
            <a:off x="381000" y="3276600"/>
            <a:ext cx="1905000" cy="669925"/>
          </a:xfrm>
          <a:prstGeom prst="rect">
            <a:avLst/>
          </a:prstGeom>
          <a:solidFill>
            <a:srgbClr val="FFFF99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CL" sz="1800">
                <a:solidFill>
                  <a:srgbClr val="0000FF"/>
                </a:solidFill>
              </a:rPr>
              <a:t>ENFOQUE DE ANALISIS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305800" cy="9144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686800" cy="462916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BALANCE GENERAL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endParaRPr lang="es-MX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sz="2400" b="1" dirty="0">
                <a:latin typeface="Arial" charset="0"/>
              </a:rPr>
              <a:t>ACTIVOS CORRIENTES</a:t>
            </a:r>
            <a:r>
              <a:rPr lang="es-MX" sz="2400" dirty="0">
                <a:latin typeface="Arial" charset="0"/>
              </a:rPr>
              <a:t>:</a:t>
            </a:r>
            <a:r>
              <a:rPr lang="es-MX" sz="2000" dirty="0"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Entre más activos corrientes, menor riesgo de iliquidez y más flexibilidad de la empresa.</a:t>
            </a:r>
          </a:p>
          <a:p>
            <a:pPr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Cuentas Claves: </a:t>
            </a:r>
          </a:p>
          <a:p>
            <a:pPr lvl="1"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Cartera (Rotación, Edad, Provisiones y Crecimiento con la actividad de la empresa, manejo de Crédito y </a:t>
            </a:r>
            <a:r>
              <a:rPr lang="es-MX" sz="2200" b="1" i="1" u="sng" dirty="0">
                <a:latin typeface="Arial" charset="0"/>
              </a:rPr>
              <a:t>Confianza</a:t>
            </a:r>
            <a:r>
              <a:rPr lang="es-MX" sz="2200" dirty="0">
                <a:latin typeface="Arial" charset="0"/>
              </a:rPr>
              <a:t>, Sector) </a:t>
            </a:r>
          </a:p>
          <a:p>
            <a:pPr lvl="1"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Inventarios (Crecimiento y Tamaño, Posibilidad de </a:t>
            </a:r>
            <a:r>
              <a:rPr lang="es-MX" sz="2200" dirty="0" err="1">
                <a:latin typeface="Arial" charset="0"/>
              </a:rPr>
              <a:t>Obsolecencia</a:t>
            </a:r>
            <a:r>
              <a:rPr lang="es-MX" sz="2200" dirty="0">
                <a:latin typeface="Arial" charset="0"/>
              </a:rPr>
              <a:t>, Problemas de Comercialización, Alta Competencia)</a:t>
            </a:r>
          </a:p>
          <a:p>
            <a:pPr lvl="1"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Manejo de Excedentes (Saldos, </a:t>
            </a:r>
            <a:r>
              <a:rPr lang="es-MX" sz="2200" b="1" u="sng" dirty="0">
                <a:latin typeface="Arial" charset="0"/>
              </a:rPr>
              <a:t>Sobregiros</a:t>
            </a:r>
            <a:r>
              <a:rPr lang="es-MX" sz="2200" dirty="0">
                <a:latin typeface="Arial" charset="0"/>
              </a:rPr>
              <a:t> e Inversiones).</a:t>
            </a:r>
            <a:endParaRPr lang="es-ES" sz="2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534400" cy="56388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s-MX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BALANCE GENERAL</a:t>
            </a:r>
          </a:p>
          <a:p>
            <a:pPr>
              <a:buFont typeface="Monotype Sorts" pitchFamily="2" charset="2"/>
              <a:buNone/>
            </a:pPr>
            <a:endParaRPr lang="es-MX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buFont typeface="Monotype Sorts" pitchFamily="2" charset="2"/>
              <a:buNone/>
            </a:pPr>
            <a:r>
              <a:rPr lang="es-MX" sz="2400" b="1" dirty="0">
                <a:latin typeface="Arial" charset="0"/>
              </a:rPr>
              <a:t>ACTIVOS DE LARGO PLAZO:</a:t>
            </a:r>
            <a:r>
              <a:rPr lang="es-MX" sz="2400" dirty="0">
                <a:latin typeface="Arial" charset="0"/>
              </a:rPr>
              <a:t> </a:t>
            </a:r>
          </a:p>
          <a:p>
            <a:r>
              <a:rPr lang="es-MX" sz="2200" dirty="0">
                <a:latin typeface="Arial" charset="0"/>
              </a:rPr>
              <a:t>Un alto nivel de activos fijos ofrece solidez, pero demanda mayor eficiencia financiera para hacerlos rentables.</a:t>
            </a:r>
          </a:p>
          <a:p>
            <a:r>
              <a:rPr lang="es-MX" sz="2200" dirty="0">
                <a:latin typeface="Arial" charset="0"/>
              </a:rPr>
              <a:t>Un alto nivel de activos fijos hace menos flexible a la empresa por la dificultad de realizarlos.</a:t>
            </a:r>
          </a:p>
          <a:p>
            <a:r>
              <a:rPr lang="es-MX" sz="2200" dirty="0">
                <a:latin typeface="Arial" charset="0"/>
              </a:rPr>
              <a:t>Los Intangibles NO son considerados por los bancos por ser de subjetiva valoración en el momento de realizarlos</a:t>
            </a:r>
            <a:r>
              <a:rPr lang="es-MX" sz="2400" dirty="0">
                <a:latin typeface="Arial" charset="0"/>
              </a:rPr>
              <a:t>.</a:t>
            </a:r>
            <a:endParaRPr lang="es-ES" sz="2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500740" name="Rectangle 1028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305800" cy="9144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077200" cy="838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  <p:sp>
        <p:nvSpPr>
          <p:cNvPr id="504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534400" cy="5181600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BALANCE GENERAL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endParaRPr lang="es-MX" sz="2400" b="1">
              <a:latin typeface="Arial" charset="0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sz="2400" b="1">
                <a:latin typeface="Arial" charset="0"/>
              </a:rPr>
              <a:t>PASIVOS DE CORTO PLAZO:</a:t>
            </a:r>
            <a:r>
              <a:rPr lang="es-MX" sz="2400"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s-MX" sz="2200">
                <a:latin typeface="Arial" charset="0"/>
              </a:rPr>
              <a:t>La concentración en el CP afecta la flexibilidad, la Liquidez y la posibilidad de acceder a nuevos créditos</a:t>
            </a:r>
          </a:p>
          <a:p>
            <a:pPr>
              <a:lnSpc>
                <a:spcPct val="90000"/>
              </a:lnSpc>
            </a:pPr>
            <a:endParaRPr lang="es-MX" sz="2200">
              <a:solidFill>
                <a:schemeClr val="tx2"/>
              </a:solidFill>
              <a:latin typeface="Arial" charset="0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sz="2400" b="1">
                <a:latin typeface="Arial" charset="0"/>
              </a:rPr>
              <a:t>PASIVOS DE LARGO PLAZO:</a:t>
            </a:r>
          </a:p>
          <a:p>
            <a:pPr>
              <a:lnSpc>
                <a:spcPct val="90000"/>
              </a:lnSpc>
            </a:pPr>
            <a:r>
              <a:rPr lang="es-ES" sz="2200">
                <a:latin typeface="Arial" charset="0"/>
              </a:rPr>
              <a:t>Significan Confianza del Sector Financiero</a:t>
            </a:r>
          </a:p>
          <a:p>
            <a:pPr>
              <a:lnSpc>
                <a:spcPct val="90000"/>
              </a:lnSpc>
            </a:pPr>
            <a:r>
              <a:rPr lang="es-ES" sz="2200">
                <a:latin typeface="Arial" charset="0"/>
              </a:rPr>
              <a:t>Las obligaciones con socios son mal vistas</a:t>
            </a:r>
          </a:p>
          <a:p>
            <a:pPr>
              <a:lnSpc>
                <a:spcPct val="90000"/>
              </a:lnSpc>
            </a:pPr>
            <a:r>
              <a:rPr lang="es-ES" sz="2200">
                <a:latin typeface="Arial" charset="0"/>
              </a:rPr>
              <a:t>Suponen que la empresa requiere de un mayor tiempo para recuperar inversiones o generar un mayor flujo de caja.</a:t>
            </a:r>
          </a:p>
          <a:p>
            <a:pPr>
              <a:lnSpc>
                <a:spcPct val="90000"/>
              </a:lnSpc>
            </a:pPr>
            <a:endParaRPr lang="es-ES" sz="2200">
              <a:latin typeface="Arial" charset="0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ES" sz="2400" b="1">
                <a:solidFill>
                  <a:schemeClr val="tx2"/>
                </a:solidFill>
                <a:latin typeface="Arial" charset="0"/>
              </a:rPr>
              <a:t>Nota</a:t>
            </a:r>
            <a:r>
              <a:rPr lang="es-ES" sz="2400">
                <a:solidFill>
                  <a:schemeClr val="tx2"/>
                </a:solidFill>
                <a:latin typeface="Arial" charset="0"/>
              </a:rPr>
              <a:t>: </a:t>
            </a:r>
            <a:r>
              <a:rPr lang="es-MX" sz="2400" u="sng">
                <a:solidFill>
                  <a:schemeClr val="tx2"/>
                </a:solidFill>
                <a:latin typeface="Arial" charset="0"/>
              </a:rPr>
              <a:t>Todos</a:t>
            </a:r>
            <a:r>
              <a:rPr lang="es-MX" sz="2400">
                <a:solidFill>
                  <a:schemeClr val="tx2"/>
                </a:solidFill>
                <a:latin typeface="Arial" charset="0"/>
              </a:rPr>
              <a:t> los pasivos tienen un costo financiero</a:t>
            </a:r>
            <a:endParaRPr lang="es-ES" sz="2400">
              <a:solidFill>
                <a:schemeClr val="tx2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077200" cy="11430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534400" cy="4572000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b="1" dirty="0">
                <a:solidFill>
                  <a:schemeClr val="tx2"/>
                </a:solidFill>
                <a:latin typeface="Arial" charset="0"/>
              </a:rPr>
              <a:t>BALANCE GENERAL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endParaRPr lang="es-MX" sz="2400" b="1" dirty="0">
              <a:latin typeface="Arial" charset="0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sz="2400" b="1" dirty="0">
                <a:latin typeface="Arial" charset="0"/>
              </a:rPr>
              <a:t>PATRIMONIO:</a:t>
            </a:r>
            <a:r>
              <a:rPr lang="es-MX" sz="2400" dirty="0"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El patrimonio para empresas nuevas no debe ser </a:t>
            </a:r>
            <a:r>
              <a:rPr lang="es-MX" sz="2200" dirty="0" err="1">
                <a:latin typeface="Arial" charset="0"/>
              </a:rPr>
              <a:t>inferor</a:t>
            </a:r>
            <a:r>
              <a:rPr lang="es-MX" sz="2200" dirty="0">
                <a:latin typeface="Arial" charset="0"/>
              </a:rPr>
              <a:t> al </a:t>
            </a:r>
            <a:r>
              <a:rPr lang="es-MX" sz="2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50%</a:t>
            </a:r>
            <a:r>
              <a:rPr lang="es-MX" sz="2200" dirty="0">
                <a:latin typeface="Arial" charset="0"/>
              </a:rPr>
              <a:t> de Activos y para consolidadas no debe ser inferior al </a:t>
            </a:r>
            <a:r>
              <a:rPr lang="es-MX" sz="22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30%</a:t>
            </a:r>
            <a:r>
              <a:rPr lang="es-MX" sz="2200" dirty="0"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El capital pagado debe demostrar un compromiso real de los accionistas en la empresa ( Retención de Utilidades y Capitalización)</a:t>
            </a:r>
          </a:p>
          <a:p>
            <a:pPr>
              <a:lnSpc>
                <a:spcPct val="90000"/>
              </a:lnSpc>
            </a:pPr>
            <a:r>
              <a:rPr lang="es-MX" sz="2200" dirty="0">
                <a:latin typeface="Arial" charset="0"/>
              </a:rPr>
              <a:t>Los ajustes inflacionarios y las valorizaciones No son considerados por los bancos, solo utilidades y Reservas.</a:t>
            </a:r>
          </a:p>
          <a:p>
            <a:pPr>
              <a:lnSpc>
                <a:spcPct val="90000"/>
              </a:lnSpc>
            </a:pPr>
            <a:endParaRPr lang="es-MX" sz="2200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14348" y="500042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LA ORGANIZACIÓN EMPRESARIAL Y SU ENTORNO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00034" y="2000240"/>
          <a:ext cx="822960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ChangeArrowheads="1"/>
          </p:cNvSpPr>
          <p:nvPr/>
        </p:nvSpPr>
        <p:spPr bwMode="auto">
          <a:xfrm rot="16200000">
            <a:off x="-1349375" y="3752851"/>
            <a:ext cx="4086225" cy="450850"/>
          </a:xfrm>
          <a:prstGeom prst="rect">
            <a:avLst/>
          </a:prstGeom>
          <a:solidFill>
            <a:srgbClr val="CCFFCC">
              <a:alpha val="70000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CL" sz="1600">
                <a:solidFill>
                  <a:srgbClr val="0000FF"/>
                </a:solidFill>
              </a:rPr>
              <a:t>ESQUEMA BÁSICO ORDENACIÓN</a:t>
            </a:r>
            <a:endParaRPr lang="es-ES" sz="1600">
              <a:solidFill>
                <a:srgbClr val="0000FF"/>
              </a:solidFill>
            </a:endParaRPr>
          </a:p>
        </p:txBody>
      </p:sp>
      <p:sp>
        <p:nvSpPr>
          <p:cNvPr id="369667" name="Rectangle 3"/>
          <p:cNvSpPr>
            <a:spLocks noChangeArrowheads="1"/>
          </p:cNvSpPr>
          <p:nvPr/>
        </p:nvSpPr>
        <p:spPr bwMode="auto">
          <a:xfrm>
            <a:off x="2590800" y="1981200"/>
            <a:ext cx="3810000" cy="4343400"/>
          </a:xfrm>
          <a:prstGeom prst="rect">
            <a:avLst/>
          </a:prstGeom>
          <a:solidFill>
            <a:srgbClr val="99CCFF">
              <a:alpha val="70000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000" b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-110" charset="0"/>
            </a:endParaRPr>
          </a:p>
        </p:txBody>
      </p:sp>
      <p:sp>
        <p:nvSpPr>
          <p:cNvPr id="369668" name="Line 4"/>
          <p:cNvSpPr>
            <a:spLocks noChangeShapeType="1"/>
          </p:cNvSpPr>
          <p:nvPr/>
        </p:nvSpPr>
        <p:spPr bwMode="auto">
          <a:xfrm>
            <a:off x="4495800" y="1981200"/>
            <a:ext cx="0" cy="4343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9669" name="Line 5"/>
          <p:cNvSpPr>
            <a:spLocks noChangeShapeType="1"/>
          </p:cNvSpPr>
          <p:nvPr/>
        </p:nvSpPr>
        <p:spPr bwMode="auto">
          <a:xfrm>
            <a:off x="2590800" y="3962400"/>
            <a:ext cx="1905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9670" name="Line 6"/>
          <p:cNvSpPr>
            <a:spLocks noChangeShapeType="1"/>
          </p:cNvSpPr>
          <p:nvPr/>
        </p:nvSpPr>
        <p:spPr bwMode="auto">
          <a:xfrm>
            <a:off x="4495800" y="3352800"/>
            <a:ext cx="1905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9671" name="Line 7"/>
          <p:cNvSpPr>
            <a:spLocks noChangeShapeType="1"/>
          </p:cNvSpPr>
          <p:nvPr/>
        </p:nvSpPr>
        <p:spPr bwMode="auto">
          <a:xfrm>
            <a:off x="4495800" y="5105400"/>
            <a:ext cx="19050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9672" name="Text Box 8"/>
          <p:cNvSpPr txBox="1">
            <a:spLocks noChangeArrowheads="1"/>
          </p:cNvSpPr>
          <p:nvPr/>
        </p:nvSpPr>
        <p:spPr bwMode="auto">
          <a:xfrm>
            <a:off x="2684463" y="1319213"/>
            <a:ext cx="1600200" cy="454025"/>
          </a:xfrm>
          <a:prstGeom prst="rect">
            <a:avLst/>
          </a:prstGeom>
          <a:solidFill>
            <a:srgbClr val="99CCFF">
              <a:alpha val="80000"/>
            </a:srgbClr>
          </a:solidFill>
          <a:ln w="57150" cmpd="thinThick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>
                <a:solidFill>
                  <a:srgbClr val="0000FF"/>
                </a:solidFill>
              </a:rPr>
              <a:t>ACTIVO</a:t>
            </a:r>
            <a:r>
              <a:rPr lang="es-ES_tradnl" sz="2000">
                <a:solidFill>
                  <a:srgbClr val="0000FF"/>
                </a:solidFill>
                <a:latin typeface="Times New Roman" pitchFamily="-110" charset="0"/>
              </a:rPr>
              <a:t> </a:t>
            </a:r>
            <a:r>
              <a:rPr lang="es-ES_tradnl" sz="2000" b="0">
                <a:solidFill>
                  <a:srgbClr val="0000FF"/>
                </a:solidFill>
                <a:latin typeface="Times New Roman" pitchFamily="-110" charset="0"/>
              </a:rPr>
              <a:t>        </a:t>
            </a:r>
          </a:p>
        </p:txBody>
      </p:sp>
      <p:sp>
        <p:nvSpPr>
          <p:cNvPr id="369673" name="Text Box 9"/>
          <p:cNvSpPr txBox="1">
            <a:spLocks noChangeArrowheads="1"/>
          </p:cNvSpPr>
          <p:nvPr/>
        </p:nvSpPr>
        <p:spPr bwMode="auto">
          <a:xfrm>
            <a:off x="4495800" y="1319213"/>
            <a:ext cx="1981200" cy="454025"/>
          </a:xfrm>
          <a:prstGeom prst="rect">
            <a:avLst/>
          </a:prstGeom>
          <a:solidFill>
            <a:srgbClr val="99CCFF">
              <a:alpha val="80000"/>
            </a:srgbClr>
          </a:solidFill>
          <a:ln w="57150" cmpd="thinThick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000" b="0">
                <a:solidFill>
                  <a:srgbClr val="0000FF"/>
                </a:solidFill>
                <a:latin typeface="Times New Roman" pitchFamily="-110" charset="0"/>
              </a:rPr>
              <a:t>  </a:t>
            </a:r>
            <a:r>
              <a:rPr lang="es-ES_tradnl" sz="2000">
                <a:solidFill>
                  <a:srgbClr val="0000FF"/>
                </a:solidFill>
                <a:latin typeface="Times New Roman" pitchFamily="-110" charset="0"/>
              </a:rPr>
              <a:t> </a:t>
            </a:r>
            <a:r>
              <a:rPr lang="es-ES_tradnl" sz="2000">
                <a:solidFill>
                  <a:srgbClr val="0000FF"/>
                </a:solidFill>
              </a:rPr>
              <a:t>PASIVO</a:t>
            </a:r>
            <a:endParaRPr lang="es-ES_tradnl" sz="2000" b="0">
              <a:solidFill>
                <a:srgbClr val="0000FF"/>
              </a:solidFill>
            </a:endParaRPr>
          </a:p>
        </p:txBody>
      </p:sp>
      <p:sp>
        <p:nvSpPr>
          <p:cNvPr id="369674" name="Line 10"/>
          <p:cNvSpPr>
            <a:spLocks noChangeShapeType="1"/>
          </p:cNvSpPr>
          <p:nvPr/>
        </p:nvSpPr>
        <p:spPr bwMode="auto">
          <a:xfrm>
            <a:off x="2286000" y="1981200"/>
            <a:ext cx="0" cy="426720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9675" name="Line 11"/>
          <p:cNvSpPr>
            <a:spLocks noChangeShapeType="1"/>
          </p:cNvSpPr>
          <p:nvPr/>
        </p:nvSpPr>
        <p:spPr bwMode="auto">
          <a:xfrm>
            <a:off x="6705600" y="1981200"/>
            <a:ext cx="0" cy="4267200"/>
          </a:xfrm>
          <a:prstGeom prst="line">
            <a:avLst/>
          </a:prstGeom>
          <a:noFill/>
          <a:ln w="28575">
            <a:solidFill>
              <a:srgbClr val="99336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9676" name="Text Box 12"/>
          <p:cNvSpPr txBox="1">
            <a:spLocks noChangeArrowheads="1"/>
          </p:cNvSpPr>
          <p:nvPr/>
        </p:nvSpPr>
        <p:spPr bwMode="auto">
          <a:xfrm>
            <a:off x="1371600" y="1905000"/>
            <a:ext cx="6096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+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L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I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Q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U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I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D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E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Z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-</a:t>
            </a:r>
          </a:p>
          <a:p>
            <a:pPr>
              <a:spcBef>
                <a:spcPct val="50000"/>
              </a:spcBef>
            </a:pPr>
            <a:endParaRPr lang="es-ES_tradnl">
              <a:solidFill>
                <a:srgbClr val="0000FF"/>
              </a:solidFill>
            </a:endParaRPr>
          </a:p>
        </p:txBody>
      </p:sp>
      <p:sp>
        <p:nvSpPr>
          <p:cNvPr id="369677" name="Text Box 13"/>
          <p:cNvSpPr txBox="1">
            <a:spLocks noChangeArrowheads="1"/>
          </p:cNvSpPr>
          <p:nvPr/>
        </p:nvSpPr>
        <p:spPr bwMode="auto">
          <a:xfrm>
            <a:off x="7391400" y="1981200"/>
            <a:ext cx="762000" cy="408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+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E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X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I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G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I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B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L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E</a:t>
            </a:r>
          </a:p>
          <a:p>
            <a:pPr>
              <a:spcBef>
                <a:spcPct val="50000"/>
              </a:spcBef>
            </a:pPr>
            <a:r>
              <a:rPr lang="es-ES_tradnl" sz="1800">
                <a:solidFill>
                  <a:srgbClr val="0000FF"/>
                </a:solidFill>
              </a:rPr>
              <a:t>-</a:t>
            </a:r>
          </a:p>
        </p:txBody>
      </p:sp>
      <p:sp>
        <p:nvSpPr>
          <p:cNvPr id="369678" name="Rectangle 14"/>
          <p:cNvSpPr>
            <a:spLocks noChangeArrowheads="1"/>
          </p:cNvSpPr>
          <p:nvPr/>
        </p:nvSpPr>
        <p:spPr bwMode="auto">
          <a:xfrm>
            <a:off x="2781300" y="2590800"/>
            <a:ext cx="1544638" cy="581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16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ACTIVO </a:t>
            </a:r>
          </a:p>
          <a:p>
            <a:pPr algn="ctr"/>
            <a:r>
              <a:rPr lang="es-ES_tradnl" sz="16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CIRCULANTE</a:t>
            </a:r>
          </a:p>
        </p:txBody>
      </p:sp>
      <p:sp>
        <p:nvSpPr>
          <p:cNvPr id="369679" name="Rectangle 15"/>
          <p:cNvSpPr>
            <a:spLocks noChangeArrowheads="1"/>
          </p:cNvSpPr>
          <p:nvPr/>
        </p:nvSpPr>
        <p:spPr bwMode="auto">
          <a:xfrm>
            <a:off x="3021013" y="4495800"/>
            <a:ext cx="1201737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ACTIVO</a:t>
            </a:r>
          </a:p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FIJO</a:t>
            </a:r>
          </a:p>
        </p:txBody>
      </p:sp>
      <p:sp>
        <p:nvSpPr>
          <p:cNvPr id="369680" name="Rectangle 16"/>
          <p:cNvSpPr>
            <a:spLocks noChangeArrowheads="1"/>
          </p:cNvSpPr>
          <p:nvPr/>
        </p:nvSpPr>
        <p:spPr bwMode="auto">
          <a:xfrm>
            <a:off x="4522788" y="2286000"/>
            <a:ext cx="1897062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PASIVO</a:t>
            </a:r>
          </a:p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CIRCULANTE</a:t>
            </a:r>
          </a:p>
        </p:txBody>
      </p:sp>
      <p:sp>
        <p:nvSpPr>
          <p:cNvPr id="369681" name="Rectangle 17"/>
          <p:cNvSpPr>
            <a:spLocks noChangeArrowheads="1"/>
          </p:cNvSpPr>
          <p:nvPr/>
        </p:nvSpPr>
        <p:spPr bwMode="auto">
          <a:xfrm>
            <a:off x="5010150" y="3733800"/>
            <a:ext cx="1116013" cy="1006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DEUDA</a:t>
            </a:r>
          </a:p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LARGO</a:t>
            </a:r>
          </a:p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PLAZO</a:t>
            </a:r>
          </a:p>
        </p:txBody>
      </p:sp>
      <p:sp>
        <p:nvSpPr>
          <p:cNvPr id="369682" name="Rectangle 18"/>
          <p:cNvSpPr>
            <a:spLocks noChangeArrowheads="1"/>
          </p:cNvSpPr>
          <p:nvPr/>
        </p:nvSpPr>
        <p:spPr bwMode="auto">
          <a:xfrm>
            <a:off x="4605338" y="5334000"/>
            <a:ext cx="1641475" cy="7016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CAPITALES</a:t>
            </a:r>
          </a:p>
          <a:p>
            <a:pPr algn="ctr"/>
            <a:r>
              <a:rPr lang="es-ES_tradnl" sz="2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-110" charset="0"/>
              </a:rPr>
              <a:t>PROPIOS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ChangeArrowheads="1"/>
          </p:cNvSpPr>
          <p:nvPr/>
        </p:nvSpPr>
        <p:spPr bwMode="auto">
          <a:xfrm>
            <a:off x="1066800" y="2492375"/>
            <a:ext cx="7162800" cy="3733800"/>
          </a:xfrm>
          <a:prstGeom prst="rect">
            <a:avLst/>
          </a:prstGeom>
          <a:solidFill>
            <a:srgbClr val="CCFFCC">
              <a:alpha val="70000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68643" name="Rectangle 3"/>
          <p:cNvSpPr>
            <a:spLocks noChangeArrowheads="1"/>
          </p:cNvSpPr>
          <p:nvPr/>
        </p:nvSpPr>
        <p:spPr bwMode="auto">
          <a:xfrm>
            <a:off x="2819400" y="1524000"/>
            <a:ext cx="3810000" cy="719138"/>
          </a:xfrm>
          <a:prstGeom prst="rect">
            <a:avLst/>
          </a:prstGeom>
          <a:solidFill>
            <a:srgbClr val="CCFFFF">
              <a:alpha val="60001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s-CL" sz="2000">
                <a:solidFill>
                  <a:srgbClr val="0000FF"/>
                </a:solidFill>
              </a:rPr>
              <a:t>BALANCE GENERAL</a:t>
            </a:r>
            <a:endParaRPr lang="es-ES" sz="2000">
              <a:solidFill>
                <a:srgbClr val="0000FF"/>
              </a:solidFill>
            </a:endParaRPr>
          </a:p>
        </p:txBody>
      </p:sp>
      <p:sp>
        <p:nvSpPr>
          <p:cNvPr id="368644" name="Text Box 4"/>
          <p:cNvSpPr txBox="1">
            <a:spLocks noChangeArrowheads="1"/>
          </p:cNvSpPr>
          <p:nvPr/>
        </p:nvSpPr>
        <p:spPr bwMode="auto">
          <a:xfrm>
            <a:off x="1584325" y="2735263"/>
            <a:ext cx="5929313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CL" sz="2000" dirty="0">
                <a:latin typeface="Times New Roman" pitchFamily="-110" charset="0"/>
              </a:rPr>
              <a:t>ACTIVO				PASIVO</a:t>
            </a:r>
          </a:p>
          <a:p>
            <a:pPr eaLnBrk="1" hangingPunct="1"/>
            <a:endParaRPr lang="es-CL" sz="2000" dirty="0">
              <a:latin typeface="Times New Roman" pitchFamily="-110" charset="0"/>
            </a:endParaRPr>
          </a:p>
          <a:p>
            <a:pPr algn="ctr" eaLnBrk="1" hangingPunct="1"/>
            <a:r>
              <a:rPr lang="es-CL" sz="2000" dirty="0">
                <a:solidFill>
                  <a:schemeClr val="accent2"/>
                </a:solidFill>
                <a:latin typeface="Times New Roman" pitchFamily="-110" charset="0"/>
              </a:rPr>
              <a:t>Activo Circulante</a:t>
            </a:r>
            <a:r>
              <a:rPr lang="es-CL" sz="2000" dirty="0">
                <a:latin typeface="Times New Roman" pitchFamily="-110" charset="0"/>
              </a:rPr>
              <a:t>		</a:t>
            </a:r>
            <a:r>
              <a:rPr lang="es-CL" sz="2000" dirty="0" smtClean="0">
                <a:latin typeface="Times New Roman" pitchFamily="-110" charset="0"/>
              </a:rPr>
              <a:t>          </a:t>
            </a:r>
            <a:r>
              <a:rPr lang="es-CL" sz="2000" dirty="0" smtClean="0">
                <a:solidFill>
                  <a:srgbClr val="800000"/>
                </a:solidFill>
                <a:latin typeface="Times New Roman" pitchFamily="-110" charset="0"/>
              </a:rPr>
              <a:t>Pasivo </a:t>
            </a:r>
            <a:r>
              <a:rPr lang="es-CL" sz="2000" dirty="0">
                <a:solidFill>
                  <a:srgbClr val="800000"/>
                </a:solidFill>
                <a:latin typeface="Times New Roman" pitchFamily="-110" charset="0"/>
              </a:rPr>
              <a:t>Circulante</a:t>
            </a:r>
          </a:p>
          <a:p>
            <a:pPr eaLnBrk="1" hangingPunct="1"/>
            <a:endParaRPr lang="es-CL" sz="2000" dirty="0">
              <a:solidFill>
                <a:srgbClr val="800000"/>
              </a:solidFill>
              <a:latin typeface="Times New Roman" pitchFamily="-110" charset="0"/>
            </a:endParaRPr>
          </a:p>
          <a:p>
            <a:pPr eaLnBrk="1" hangingPunct="1"/>
            <a:endParaRPr lang="es-CL" sz="2000" dirty="0">
              <a:solidFill>
                <a:srgbClr val="800000"/>
              </a:solidFill>
              <a:latin typeface="Times New Roman" pitchFamily="-110" charset="0"/>
            </a:endParaRPr>
          </a:p>
          <a:p>
            <a:pPr algn="ctr" eaLnBrk="1" hangingPunct="1"/>
            <a:r>
              <a:rPr lang="es-CL" sz="2000" dirty="0" smtClean="0">
                <a:solidFill>
                  <a:schemeClr val="accent2"/>
                </a:solidFill>
                <a:latin typeface="Times New Roman" pitchFamily="-110" charset="0"/>
              </a:rPr>
              <a:t>        Activo </a:t>
            </a:r>
            <a:r>
              <a:rPr lang="es-CL" sz="2000" dirty="0">
                <a:solidFill>
                  <a:schemeClr val="accent2"/>
                </a:solidFill>
                <a:latin typeface="Times New Roman" pitchFamily="-110" charset="0"/>
              </a:rPr>
              <a:t>Fijo</a:t>
            </a:r>
            <a:r>
              <a:rPr lang="es-CL" sz="2000" dirty="0">
                <a:latin typeface="Times New Roman" pitchFamily="-110" charset="0"/>
              </a:rPr>
              <a:t>			</a:t>
            </a:r>
            <a:r>
              <a:rPr lang="es-CL" sz="2000" dirty="0">
                <a:solidFill>
                  <a:srgbClr val="800000"/>
                </a:solidFill>
                <a:latin typeface="Times New Roman" pitchFamily="-110" charset="0"/>
              </a:rPr>
              <a:t>Pasivo Largo Plazo</a:t>
            </a:r>
          </a:p>
          <a:p>
            <a:pPr eaLnBrk="1" hangingPunct="1"/>
            <a:endParaRPr lang="es-CL" sz="2000" dirty="0">
              <a:latin typeface="Times New Roman" pitchFamily="-110" charset="0"/>
            </a:endParaRPr>
          </a:p>
          <a:p>
            <a:pPr eaLnBrk="1" hangingPunct="1"/>
            <a:endParaRPr lang="es-CL" sz="2000" dirty="0">
              <a:latin typeface="Times New Roman" pitchFamily="-110" charset="0"/>
            </a:endParaRPr>
          </a:p>
          <a:p>
            <a:pPr eaLnBrk="1" hangingPunct="1"/>
            <a:r>
              <a:rPr lang="es-CL" sz="2000" dirty="0" smtClean="0">
                <a:solidFill>
                  <a:schemeClr val="accent2"/>
                </a:solidFill>
                <a:latin typeface="Times New Roman" pitchFamily="-110" charset="0"/>
              </a:rPr>
              <a:t>       Otros </a:t>
            </a:r>
            <a:r>
              <a:rPr lang="es-CL" sz="2000" dirty="0">
                <a:solidFill>
                  <a:schemeClr val="accent2"/>
                </a:solidFill>
                <a:latin typeface="Times New Roman" pitchFamily="-110" charset="0"/>
              </a:rPr>
              <a:t>Activos</a:t>
            </a:r>
            <a:r>
              <a:rPr lang="es-CL" sz="2000" dirty="0">
                <a:latin typeface="Times New Roman" pitchFamily="-110" charset="0"/>
              </a:rPr>
              <a:t>		</a:t>
            </a:r>
            <a:r>
              <a:rPr lang="es-CL" sz="2000" dirty="0" smtClean="0">
                <a:solidFill>
                  <a:srgbClr val="800000"/>
                </a:solidFill>
                <a:latin typeface="Times New Roman" pitchFamily="-110" charset="0"/>
              </a:rPr>
              <a:t>Patrimonio</a:t>
            </a:r>
            <a:endParaRPr lang="es-ES" sz="2000" dirty="0">
              <a:solidFill>
                <a:srgbClr val="800000"/>
              </a:solidFill>
              <a:latin typeface="Times New Roman" pitchFamily="-110" charset="0"/>
            </a:endParaRPr>
          </a:p>
        </p:txBody>
      </p:sp>
      <p:sp>
        <p:nvSpPr>
          <p:cNvPr id="368645" name="Line 5"/>
          <p:cNvSpPr>
            <a:spLocks noChangeShapeType="1"/>
          </p:cNvSpPr>
          <p:nvPr/>
        </p:nvSpPr>
        <p:spPr bwMode="auto">
          <a:xfrm>
            <a:off x="1066800" y="3178175"/>
            <a:ext cx="716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68646" name="Line 6"/>
          <p:cNvSpPr>
            <a:spLocks noChangeShapeType="1"/>
          </p:cNvSpPr>
          <p:nvPr/>
        </p:nvSpPr>
        <p:spPr bwMode="auto">
          <a:xfrm>
            <a:off x="4419600" y="2492375"/>
            <a:ext cx="0" cy="3733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j01490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12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7"/>
          <p:cNvSpPr txBox="1">
            <a:spLocks noChangeArrowheads="1"/>
          </p:cNvSpPr>
          <p:nvPr/>
        </p:nvSpPr>
        <p:spPr bwMode="auto">
          <a:xfrm>
            <a:off x="3959225" y="3933825"/>
            <a:ext cx="5184775" cy="224676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 dirty="0"/>
              <a:t>ANÁLISIS </a:t>
            </a:r>
            <a:r>
              <a:rPr lang="es-ES" sz="4000" dirty="0" smtClean="0"/>
              <a:t>VERTICAL</a:t>
            </a:r>
          </a:p>
          <a:p>
            <a:pPr>
              <a:spcBef>
                <a:spcPct val="50000"/>
              </a:spcBef>
            </a:pPr>
            <a:r>
              <a:rPr lang="es-ES" sz="4000" dirty="0" smtClean="0"/>
              <a:t>BALANCE GENERAL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9"/>
          <p:cNvSpPr txBox="1">
            <a:spLocks noChangeArrowheads="1"/>
          </p:cNvSpPr>
          <p:nvPr/>
        </p:nvSpPr>
        <p:spPr bwMode="auto">
          <a:xfrm>
            <a:off x="250825" y="5229225"/>
            <a:ext cx="316865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/>
              <a:t>BALANCE GENERAL</a:t>
            </a:r>
          </a:p>
          <a:p>
            <a:pPr>
              <a:spcBef>
                <a:spcPct val="50000"/>
              </a:spcBef>
            </a:pPr>
            <a:r>
              <a:rPr lang="es-ES" sz="1600"/>
              <a:t>Estado de Situación Financiera</a:t>
            </a:r>
          </a:p>
        </p:txBody>
      </p:sp>
      <p:sp>
        <p:nvSpPr>
          <p:cNvPr id="17411" name="AutoShape 11"/>
          <p:cNvSpPr>
            <a:spLocks/>
          </p:cNvSpPr>
          <p:nvPr/>
        </p:nvSpPr>
        <p:spPr bwMode="auto">
          <a:xfrm>
            <a:off x="3348038" y="4797425"/>
            <a:ext cx="360362" cy="1585913"/>
          </a:xfrm>
          <a:prstGeom prst="leftBrace">
            <a:avLst>
              <a:gd name="adj1" fmla="val 3667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7412" name="Text Box 13"/>
          <p:cNvSpPr txBox="1">
            <a:spLocks noChangeArrowheads="1"/>
          </p:cNvSpPr>
          <p:nvPr/>
        </p:nvSpPr>
        <p:spPr bwMode="auto">
          <a:xfrm>
            <a:off x="3851275" y="5229225"/>
            <a:ext cx="3382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/>
              <a:t>Cada una de las cuentas del Balance</a:t>
            </a:r>
          </a:p>
        </p:txBody>
      </p:sp>
      <p:sp>
        <p:nvSpPr>
          <p:cNvPr id="17413" name="Line 14"/>
          <p:cNvSpPr>
            <a:spLocks noChangeShapeType="1"/>
          </p:cNvSpPr>
          <p:nvPr/>
        </p:nvSpPr>
        <p:spPr bwMode="auto">
          <a:xfrm>
            <a:off x="3851275" y="5661025"/>
            <a:ext cx="30972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7414" name="Text Box 15"/>
          <p:cNvSpPr txBox="1">
            <a:spLocks noChangeArrowheads="1"/>
          </p:cNvSpPr>
          <p:nvPr/>
        </p:nvSpPr>
        <p:spPr bwMode="auto">
          <a:xfrm>
            <a:off x="4211638" y="5949950"/>
            <a:ext cx="1944687" cy="395288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TOTAL ACTIVO</a:t>
            </a:r>
          </a:p>
        </p:txBody>
      </p:sp>
      <p:sp>
        <p:nvSpPr>
          <p:cNvPr id="17415" name="Text Box 16"/>
          <p:cNvSpPr txBox="1">
            <a:spLocks noChangeArrowheads="1"/>
          </p:cNvSpPr>
          <p:nvPr/>
        </p:nvSpPr>
        <p:spPr bwMode="auto">
          <a:xfrm>
            <a:off x="5903913" y="260350"/>
            <a:ext cx="3240087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folHlink"/>
                </a:solidFill>
              </a:rPr>
              <a:t>ANÁLISIS VERTICAL</a:t>
            </a:r>
          </a:p>
          <a:p>
            <a:pPr>
              <a:spcBef>
                <a:spcPct val="50000"/>
              </a:spcBef>
            </a:pPr>
            <a:r>
              <a:rPr lang="es-ES"/>
              <a:t>Estudia la representatividad de las cuentas del Balance General respecto al activo total.</a:t>
            </a:r>
          </a:p>
        </p:txBody>
      </p:sp>
      <p:pic>
        <p:nvPicPr>
          <p:cNvPr id="17416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5148263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Text Box 18"/>
          <p:cNvSpPr txBox="1">
            <a:spLocks noChangeArrowheads="1"/>
          </p:cNvSpPr>
          <p:nvPr/>
        </p:nvSpPr>
        <p:spPr bwMode="auto">
          <a:xfrm>
            <a:off x="7235825" y="5300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X</a:t>
            </a:r>
          </a:p>
        </p:txBody>
      </p:sp>
      <p:sp>
        <p:nvSpPr>
          <p:cNvPr id="17418" name="Text Box 19"/>
          <p:cNvSpPr txBox="1">
            <a:spLocks noChangeArrowheads="1"/>
          </p:cNvSpPr>
          <p:nvPr/>
        </p:nvSpPr>
        <p:spPr bwMode="auto">
          <a:xfrm>
            <a:off x="7812088" y="5300663"/>
            <a:ext cx="108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accent2"/>
                </a:solidFill>
              </a:rPr>
              <a:t>100</a:t>
            </a:r>
          </a:p>
        </p:txBody>
      </p:sp>
      <p:sp>
        <p:nvSpPr>
          <p:cNvPr id="17419" name="Text Box 20"/>
          <p:cNvSpPr txBox="1">
            <a:spLocks noChangeArrowheads="1"/>
          </p:cNvSpPr>
          <p:nvPr/>
        </p:nvSpPr>
        <p:spPr bwMode="auto">
          <a:xfrm>
            <a:off x="5940425" y="2708275"/>
            <a:ext cx="280828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El índice se expresa en porcentaje  </a:t>
            </a:r>
          </a:p>
          <a:p>
            <a:pPr algn="ctr">
              <a:spcBef>
                <a:spcPct val="50000"/>
              </a:spcBef>
            </a:pPr>
            <a:r>
              <a:rPr lang="es-ES" sz="2800" b="1"/>
              <a:t>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557338"/>
            <a:ext cx="6481762" cy="471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250825" y="260350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/>
              <a:t>Realizar el análisis vertical del Balance General </a:t>
            </a:r>
          </a:p>
        </p:txBody>
      </p:sp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1125538"/>
            <a:ext cx="133032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1125538"/>
            <a:ext cx="136842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AutoShape 11"/>
          <p:cNvSpPr>
            <a:spLocks/>
          </p:cNvSpPr>
          <p:nvPr/>
        </p:nvSpPr>
        <p:spPr bwMode="auto">
          <a:xfrm>
            <a:off x="8604250" y="2060575"/>
            <a:ext cx="215900" cy="1512888"/>
          </a:xfrm>
          <a:prstGeom prst="rightBrace">
            <a:avLst>
              <a:gd name="adj1" fmla="val 58395"/>
              <a:gd name="adj2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4356100" y="1700213"/>
            <a:ext cx="3167063" cy="503237"/>
          </a:xfrm>
          <a:prstGeom prst="rightArrow">
            <a:avLst>
              <a:gd name="adj1" fmla="val 50000"/>
              <a:gd name="adj2" fmla="val 15733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 flipH="1">
            <a:off x="5148263" y="1989138"/>
            <a:ext cx="2663825" cy="14398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 flipH="1" flipV="1">
            <a:off x="5148263" y="3429000"/>
            <a:ext cx="2663825" cy="504825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flipH="1" flipV="1">
            <a:off x="5148263" y="3429000"/>
            <a:ext cx="2592387" cy="10795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5148263" y="3429000"/>
            <a:ext cx="2808287" cy="25923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  <p:bldP spid="12300" grpId="0" animBg="1"/>
      <p:bldP spid="12302" grpId="0" animBg="1"/>
      <p:bldP spid="12303" grpId="0" animBg="1"/>
      <p:bldP spid="12304" grpId="0" animBg="1"/>
      <p:bldP spid="1230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41438"/>
            <a:ext cx="5399087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50825" y="260350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/>
              <a:t>Realizar el análisis vertical del Balance General </a:t>
            </a:r>
          </a:p>
        </p:txBody>
      </p:sp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1052513"/>
            <a:ext cx="1330325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1557338"/>
            <a:ext cx="1368425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7" descr="j03167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18"/>
          <p:cNvSpPr txBox="1">
            <a:spLocks noChangeArrowheads="1"/>
          </p:cNvSpPr>
          <p:nvPr/>
        </p:nvSpPr>
        <p:spPr bwMode="auto">
          <a:xfrm>
            <a:off x="323850" y="620713"/>
            <a:ext cx="44640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dirty="0"/>
              <a:t>Informe  Preliminar</a:t>
            </a:r>
            <a:endParaRPr lang="es-ES" dirty="0"/>
          </a:p>
          <a:p>
            <a:pPr algn="ctr">
              <a:spcBef>
                <a:spcPct val="50000"/>
              </a:spcBef>
            </a:pPr>
            <a:r>
              <a:rPr lang="es-ES" sz="2400" b="1" dirty="0"/>
              <a:t>DEL ANÁLISIS </a:t>
            </a:r>
            <a:r>
              <a:rPr lang="es-ES" sz="2400" b="1" dirty="0" smtClean="0"/>
              <a:t>VERTICAL</a:t>
            </a:r>
          </a:p>
          <a:p>
            <a:pPr algn="ctr">
              <a:spcBef>
                <a:spcPct val="50000"/>
              </a:spcBef>
            </a:pPr>
            <a:r>
              <a:rPr lang="es-ES" sz="2400" b="1" dirty="0" smtClean="0"/>
              <a:t>BALANCE GENERAL</a:t>
            </a:r>
            <a:endParaRPr lang="es-ES" sz="2400" b="1" dirty="0"/>
          </a:p>
        </p:txBody>
      </p:sp>
      <p:sp>
        <p:nvSpPr>
          <p:cNvPr id="22532" name="Text Box 19"/>
          <p:cNvSpPr txBox="1">
            <a:spLocks noChangeArrowheads="1"/>
          </p:cNvSpPr>
          <p:nvPr/>
        </p:nvSpPr>
        <p:spPr bwMode="auto">
          <a:xfrm>
            <a:off x="4067175" y="2636838"/>
            <a:ext cx="4826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/>
              <a:t>1.-  Herramientas de recolección de datos</a:t>
            </a:r>
          </a:p>
          <a:p>
            <a:pPr>
              <a:spcBef>
                <a:spcPct val="50000"/>
              </a:spcBef>
            </a:pPr>
            <a:r>
              <a:rPr lang="es-ES" sz="2800" b="1"/>
              <a:t>2.-  Análisis de tendencias</a:t>
            </a:r>
          </a:p>
          <a:p>
            <a:pPr>
              <a:spcBef>
                <a:spcPct val="50000"/>
              </a:spcBef>
            </a:pPr>
            <a:r>
              <a:rPr lang="es-ES" sz="2800" b="1"/>
              <a:t>3.-  Primer informe parcial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4"/>
          <p:cNvSpPr txBox="1">
            <a:spLocks noChangeArrowheads="1"/>
          </p:cNvSpPr>
          <p:nvPr/>
        </p:nvSpPr>
        <p:spPr bwMode="auto">
          <a:xfrm>
            <a:off x="755650" y="2924175"/>
            <a:ext cx="2951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Copperplate Gothic Bold" pitchFamily="-110" charset="0"/>
              </a:rPr>
              <a:t>BALANCE GENERAL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14348" y="3286124"/>
          <a:ext cx="6264275" cy="3197225"/>
        </p:xfrm>
        <a:graphic>
          <a:graphicData uri="http://schemas.openxmlformats.org/presentationml/2006/ole">
            <p:oleObj spid="_x0000_s1026" name="Gráfico" r:id="rId3" imgW="4591151" imgH="2390850" progId="Excel.Sheet.8">
              <p:embed/>
            </p:oleObj>
          </a:graphicData>
        </a:graphic>
      </p:graphicFrame>
      <p:sp>
        <p:nvSpPr>
          <p:cNvPr id="1028" name="AutoShape 6"/>
          <p:cNvSpPr>
            <a:spLocks noChangeArrowheads="1"/>
          </p:cNvSpPr>
          <p:nvPr/>
        </p:nvSpPr>
        <p:spPr bwMode="auto">
          <a:xfrm>
            <a:off x="4140200" y="2420938"/>
            <a:ext cx="431800" cy="1368425"/>
          </a:xfrm>
          <a:prstGeom prst="downArrow">
            <a:avLst>
              <a:gd name="adj1" fmla="val 50000"/>
              <a:gd name="adj2" fmla="val 79228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4643438" y="2349500"/>
            <a:ext cx="1728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>
                <a:effectLst>
                  <a:outerShdw blurRad="38100" dist="38100" dir="2700000" algn="tl">
                    <a:srgbClr val="C0C0C0"/>
                  </a:outerShdw>
                </a:effectLst>
              </a:rPr>
              <a:t>PICOS ALTOS</a:t>
            </a:r>
          </a:p>
        </p:txBody>
      </p:sp>
      <p:sp>
        <p:nvSpPr>
          <p:cNvPr id="1030" name="AutoShape 8"/>
          <p:cNvSpPr>
            <a:spLocks noChangeArrowheads="1"/>
          </p:cNvSpPr>
          <p:nvPr/>
        </p:nvSpPr>
        <p:spPr bwMode="auto">
          <a:xfrm>
            <a:off x="6948488" y="4581525"/>
            <a:ext cx="1800225" cy="431800"/>
          </a:xfrm>
          <a:prstGeom prst="leftArrow">
            <a:avLst>
              <a:gd name="adj1" fmla="val 50000"/>
              <a:gd name="adj2" fmla="val 104228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7092950" y="5300663"/>
            <a:ext cx="1728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>
                <a:effectLst>
                  <a:outerShdw blurRad="38100" dist="38100" dir="2700000" algn="tl">
                    <a:srgbClr val="C0C0C0"/>
                  </a:outerShdw>
                </a:effectLst>
              </a:rPr>
              <a:t>PICOS BAJOS</a:t>
            </a:r>
          </a:p>
        </p:txBody>
      </p:sp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33375"/>
            <a:ext cx="7921625" cy="16446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468313" y="1125538"/>
            <a:ext cx="7920037" cy="215900"/>
          </a:xfrm>
          <a:prstGeom prst="rect">
            <a:avLst/>
          </a:prstGeom>
          <a:noFill/>
          <a:ln w="28575">
            <a:solidFill>
              <a:srgbClr val="9933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7"/>
          <p:cNvSpPr txBox="1">
            <a:spLocks noChangeArrowheads="1"/>
          </p:cNvSpPr>
          <p:nvPr/>
        </p:nvSpPr>
        <p:spPr bwMode="auto">
          <a:xfrm>
            <a:off x="323850" y="692150"/>
            <a:ext cx="842486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INFORME  PRELIMINAR</a:t>
            </a:r>
          </a:p>
          <a:p>
            <a:pPr>
              <a:spcBef>
                <a:spcPct val="50000"/>
              </a:spcBef>
            </a:pPr>
            <a:endParaRPr lang="es-ES" dirty="0"/>
          </a:p>
          <a:p>
            <a:pPr>
              <a:spcBef>
                <a:spcPct val="50000"/>
              </a:spcBef>
            </a:pPr>
            <a:r>
              <a:rPr lang="es-ES" dirty="0"/>
              <a:t>DEL BALANCE GENERAL</a:t>
            </a:r>
          </a:p>
          <a:p>
            <a:pPr>
              <a:spcBef>
                <a:spcPct val="50000"/>
              </a:spcBef>
            </a:pPr>
            <a:r>
              <a:rPr lang="es-ES" dirty="0"/>
              <a:t>La cuenta “</a:t>
            </a:r>
            <a:r>
              <a:rPr lang="es-ES" b="1" dirty="0"/>
              <a:t>Inversiones CP Renta Fija”</a:t>
            </a:r>
            <a:r>
              <a:rPr lang="es-ES" dirty="0"/>
              <a:t> es el más importante activo corriente de la empresa, con $ 912. 594,32 dólares, que corresponde a un 43,06% de representatividad frente a los activos totales de la organización, responde a una adecuada inversión en pólizas de acumulación emitidas por el Banco de Guayaquil.</a:t>
            </a:r>
          </a:p>
          <a:p>
            <a:pPr>
              <a:spcBef>
                <a:spcPct val="50000"/>
              </a:spcBef>
            </a:pPr>
            <a:endParaRPr lang="es-ES" dirty="0"/>
          </a:p>
          <a:p>
            <a:pPr>
              <a:spcBef>
                <a:spcPct val="50000"/>
              </a:spcBef>
            </a:pPr>
            <a:endParaRPr lang="es-ES" dirty="0"/>
          </a:p>
          <a:p>
            <a:pPr>
              <a:spcBef>
                <a:spcPct val="50000"/>
              </a:spcBef>
            </a:pPr>
            <a:endParaRPr lang="es-E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9" descr="j01444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10"/>
          <p:cNvSpPr>
            <a:spLocks noChangeArrowheads="1"/>
          </p:cNvSpPr>
          <p:nvPr/>
        </p:nvSpPr>
        <p:spPr bwMode="auto">
          <a:xfrm>
            <a:off x="3708400" y="3068638"/>
            <a:ext cx="5688013" cy="6492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dirty="0"/>
              <a:t>ANALISIS </a:t>
            </a:r>
            <a:r>
              <a:rPr lang="es-ES" sz="2400" dirty="0" smtClean="0"/>
              <a:t>HORIZONTAL</a:t>
            </a:r>
          </a:p>
          <a:p>
            <a:pPr algn="ctr"/>
            <a:r>
              <a:rPr lang="es-ES" sz="2400" dirty="0" smtClean="0"/>
              <a:t>BALANCE GENERAL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1051560"/>
          </a:xfrm>
        </p:spPr>
        <p:txBody>
          <a:bodyPr/>
          <a:lstStyle/>
          <a:p>
            <a:r>
              <a:rPr lang="es-ES" dirty="0" smtClean="0"/>
              <a:t>OBJETIVO DE LAS FINANZAS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03238" y="669935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1142976" y="3071810"/>
          <a:ext cx="65246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5 Rectángulo redondeado"/>
          <p:cNvSpPr/>
          <p:nvPr/>
        </p:nvSpPr>
        <p:spPr>
          <a:xfrm>
            <a:off x="357158" y="4071942"/>
            <a:ext cx="3214710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Capacidad de generar flujos de efectivo ahora y en el futuro</a:t>
            </a:r>
            <a:endParaRPr lang="es-ES" dirty="0"/>
          </a:p>
        </p:txBody>
      </p:sp>
      <p:sp>
        <p:nvSpPr>
          <p:cNvPr id="7" name="6 Abrir llave"/>
          <p:cNvSpPr/>
          <p:nvPr/>
        </p:nvSpPr>
        <p:spPr>
          <a:xfrm>
            <a:off x="3714744" y="3500438"/>
            <a:ext cx="357190" cy="285752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476250"/>
            <a:ext cx="4329113" cy="5445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476250"/>
            <a:ext cx="4121150" cy="54737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1908175" y="6237288"/>
            <a:ext cx="5400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latin typeface="Times New Roman" pitchFamily="-110" charset="0"/>
              </a:rPr>
              <a:t>F( 2 años consecutivos) +  Estudio de Variaciones</a:t>
            </a:r>
          </a:p>
        </p:txBody>
      </p:sp>
      <p:pic>
        <p:nvPicPr>
          <p:cNvPr id="25605" name="Picture 7" descr="BD21384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12088" y="6381750"/>
            <a:ext cx="952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116013" y="1916113"/>
            <a:ext cx="467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Cuentas del año superior (2000)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1116013" y="2708275"/>
            <a:ext cx="3384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Cuentas del año inferior (1999)</a:t>
            </a:r>
          </a:p>
        </p:txBody>
      </p:sp>
      <p:sp>
        <p:nvSpPr>
          <p:cNvPr id="26628" name="Line 6"/>
          <p:cNvSpPr>
            <a:spLocks noChangeShapeType="1"/>
          </p:cNvSpPr>
          <p:nvPr/>
        </p:nvSpPr>
        <p:spPr bwMode="auto">
          <a:xfrm>
            <a:off x="900113" y="2492375"/>
            <a:ext cx="38877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6629" name="Line 7"/>
          <p:cNvSpPr>
            <a:spLocks noChangeShapeType="1"/>
          </p:cNvSpPr>
          <p:nvPr/>
        </p:nvSpPr>
        <p:spPr bwMode="auto">
          <a:xfrm>
            <a:off x="5076825" y="249237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6630" name="WordArt 8"/>
          <p:cNvSpPr>
            <a:spLocks noChangeArrowheads="1" noChangeShapeType="1" noTextEdit="1"/>
          </p:cNvSpPr>
          <p:nvPr/>
        </p:nvSpPr>
        <p:spPr bwMode="auto">
          <a:xfrm>
            <a:off x="5435600" y="2133600"/>
            <a:ext cx="2286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</a:p>
        </p:txBody>
      </p:sp>
      <p:sp>
        <p:nvSpPr>
          <p:cNvPr id="26631" name="AutoShape 9"/>
          <p:cNvSpPr>
            <a:spLocks/>
          </p:cNvSpPr>
          <p:nvPr/>
        </p:nvSpPr>
        <p:spPr bwMode="auto">
          <a:xfrm>
            <a:off x="5724525" y="1412875"/>
            <a:ext cx="287338" cy="2087563"/>
          </a:xfrm>
          <a:prstGeom prst="rightBracket">
            <a:avLst>
              <a:gd name="adj" fmla="val 6054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6632" name="AutoShape 10"/>
          <p:cNvSpPr>
            <a:spLocks/>
          </p:cNvSpPr>
          <p:nvPr/>
        </p:nvSpPr>
        <p:spPr bwMode="auto">
          <a:xfrm>
            <a:off x="539750" y="1341438"/>
            <a:ext cx="287338" cy="2232025"/>
          </a:xfrm>
          <a:prstGeom prst="leftBracket">
            <a:avLst>
              <a:gd name="adj" fmla="val 64733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6227763" y="2205038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26634" name="WordArt 12"/>
          <p:cNvSpPr>
            <a:spLocks noChangeArrowheads="1" noChangeShapeType="1" noTextEdit="1"/>
          </p:cNvSpPr>
          <p:nvPr/>
        </p:nvSpPr>
        <p:spPr bwMode="auto">
          <a:xfrm>
            <a:off x="6948488" y="2205038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26635" name="Text Box 13"/>
          <p:cNvSpPr txBox="1">
            <a:spLocks noChangeArrowheads="1"/>
          </p:cNvSpPr>
          <p:nvPr/>
        </p:nvSpPr>
        <p:spPr bwMode="auto">
          <a:xfrm>
            <a:off x="468313" y="333375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>
                <a:solidFill>
                  <a:srgbClr val="FF9900"/>
                </a:solidFill>
              </a:rPr>
              <a:t>ANÁLISIS HORIZONTAL</a:t>
            </a:r>
          </a:p>
        </p:txBody>
      </p:sp>
      <p:sp>
        <p:nvSpPr>
          <p:cNvPr id="26636" name="Text Box 14"/>
          <p:cNvSpPr txBox="1">
            <a:spLocks noChangeArrowheads="1"/>
          </p:cNvSpPr>
          <p:nvPr/>
        </p:nvSpPr>
        <p:spPr bwMode="auto">
          <a:xfrm>
            <a:off x="5940425" y="4076700"/>
            <a:ext cx="280828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El índice se expresa en porcentaje  </a:t>
            </a:r>
          </a:p>
          <a:p>
            <a:pPr algn="ctr">
              <a:spcBef>
                <a:spcPct val="50000"/>
              </a:spcBef>
            </a:pPr>
            <a:r>
              <a:rPr lang="es-ES" sz="2800" b="1"/>
              <a:t>%</a:t>
            </a:r>
          </a:p>
        </p:txBody>
      </p:sp>
      <p:sp>
        <p:nvSpPr>
          <p:cNvPr id="26637" name="Line 15"/>
          <p:cNvSpPr>
            <a:spLocks noChangeShapeType="1"/>
          </p:cNvSpPr>
          <p:nvPr/>
        </p:nvSpPr>
        <p:spPr bwMode="auto">
          <a:xfrm>
            <a:off x="7308850" y="3141663"/>
            <a:ext cx="0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6638" name="Text Box 16"/>
          <p:cNvSpPr txBox="1">
            <a:spLocks noChangeArrowheads="1"/>
          </p:cNvSpPr>
          <p:nvPr/>
        </p:nvSpPr>
        <p:spPr bwMode="auto">
          <a:xfrm>
            <a:off x="468313" y="4724400"/>
            <a:ext cx="4751387" cy="992188"/>
          </a:xfrm>
          <a:prstGeom prst="rect">
            <a:avLst/>
          </a:prstGeom>
          <a:solidFill>
            <a:srgbClr val="FF9900"/>
          </a:solidFill>
          <a:ln w="76200" cmpd="tri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Se aplica la misma fórmula para el Balance de Resultados como para el Balance General.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08063"/>
            <a:ext cx="4329112" cy="54451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765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979488"/>
            <a:ext cx="4121150" cy="54737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323850" y="18891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Cálculos.-</a:t>
            </a:r>
          </a:p>
        </p:txBody>
      </p:sp>
      <p:sp>
        <p:nvSpPr>
          <p:cNvPr id="27653" name="Oval 7"/>
          <p:cNvSpPr>
            <a:spLocks noChangeArrowheads="1"/>
          </p:cNvSpPr>
          <p:nvPr/>
        </p:nvSpPr>
        <p:spPr bwMode="auto">
          <a:xfrm>
            <a:off x="8135938" y="1484313"/>
            <a:ext cx="1008062" cy="935037"/>
          </a:xfrm>
          <a:prstGeom prst="ellips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7654" name="Oval 8"/>
          <p:cNvSpPr>
            <a:spLocks noChangeArrowheads="1"/>
          </p:cNvSpPr>
          <p:nvPr/>
        </p:nvSpPr>
        <p:spPr bwMode="auto">
          <a:xfrm>
            <a:off x="3635375" y="1484313"/>
            <a:ext cx="1008063" cy="935037"/>
          </a:xfrm>
          <a:prstGeom prst="ellipse">
            <a:avLst/>
          </a:prstGeom>
          <a:noFill/>
          <a:ln w="3810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7655" name="Freeform 9"/>
          <p:cNvSpPr>
            <a:spLocks/>
          </p:cNvSpPr>
          <p:nvPr/>
        </p:nvSpPr>
        <p:spPr bwMode="auto">
          <a:xfrm>
            <a:off x="4427538" y="320675"/>
            <a:ext cx="4176712" cy="1236663"/>
          </a:xfrm>
          <a:custGeom>
            <a:avLst/>
            <a:gdLst>
              <a:gd name="T0" fmla="*/ 4176712 w 2631"/>
              <a:gd name="T1" fmla="*/ 1163638 h 779"/>
              <a:gd name="T2" fmla="*/ 1944687 w 2631"/>
              <a:gd name="T3" fmla="*/ 12700 h 779"/>
              <a:gd name="T4" fmla="*/ 0 w 2631"/>
              <a:gd name="T5" fmla="*/ 1236663 h 779"/>
              <a:gd name="T6" fmla="*/ 0 60000 65536"/>
              <a:gd name="T7" fmla="*/ 0 60000 65536"/>
              <a:gd name="T8" fmla="*/ 0 60000 65536"/>
              <a:gd name="T9" fmla="*/ 0 w 2631"/>
              <a:gd name="T10" fmla="*/ 0 h 779"/>
              <a:gd name="T11" fmla="*/ 2631 w 2631"/>
              <a:gd name="T12" fmla="*/ 779 h 7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31" h="779">
                <a:moveTo>
                  <a:pt x="2631" y="733"/>
                </a:moveTo>
                <a:cubicBezTo>
                  <a:pt x="2147" y="366"/>
                  <a:pt x="1663" y="0"/>
                  <a:pt x="1225" y="8"/>
                </a:cubicBezTo>
                <a:cubicBezTo>
                  <a:pt x="787" y="16"/>
                  <a:pt x="393" y="397"/>
                  <a:pt x="0" y="779"/>
                </a:cubicBezTo>
              </a:path>
            </a:pathLst>
          </a:custGeom>
          <a:noFill/>
          <a:ln w="41275">
            <a:solidFill>
              <a:srgbClr val="FF99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s-ES_tradnl"/>
          </a:p>
        </p:txBody>
      </p:sp>
      <p:sp>
        <p:nvSpPr>
          <p:cNvPr id="27656" name="Text Box 10"/>
          <p:cNvSpPr txBox="1">
            <a:spLocks noChangeArrowheads="1"/>
          </p:cNvSpPr>
          <p:nvPr/>
        </p:nvSpPr>
        <p:spPr bwMode="auto">
          <a:xfrm>
            <a:off x="1331913" y="3500438"/>
            <a:ext cx="5762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0" b="1">
                <a:solidFill>
                  <a:srgbClr val="FF9900"/>
                </a:solidFill>
              </a:rPr>
              <a:t>=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051050" y="3573463"/>
            <a:ext cx="5976938" cy="9144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5400">
                <a:solidFill>
                  <a:srgbClr val="FF9900"/>
                </a:solidFill>
              </a:rPr>
              <a:t>(0,6722 – 1) x 100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2627313" y="4868863"/>
            <a:ext cx="3024187" cy="823912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800">
                <a:solidFill>
                  <a:srgbClr val="FF9900"/>
                </a:solidFill>
              </a:rPr>
              <a:t>- 33,78%</a:t>
            </a:r>
          </a:p>
        </p:txBody>
      </p:sp>
      <p:pic>
        <p:nvPicPr>
          <p:cNvPr id="27659" name="Picture 13" descr="BD21387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85113" y="188913"/>
            <a:ext cx="9525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nimBg="1"/>
      <p:bldP spid="2868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8569325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j0149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9"/>
          <p:cNvSpPr txBox="1">
            <a:spLocks noChangeArrowheads="1"/>
          </p:cNvSpPr>
          <p:nvPr/>
        </p:nvSpPr>
        <p:spPr bwMode="auto">
          <a:xfrm>
            <a:off x="250825" y="333375"/>
            <a:ext cx="44640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dirty="0">
                <a:solidFill>
                  <a:schemeClr val="bg1"/>
                </a:solidFill>
              </a:rPr>
              <a:t>Informe  Preliminar</a:t>
            </a:r>
            <a:endParaRPr lang="es-ES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</a:rPr>
              <a:t>DEL ANÁLISIS </a:t>
            </a:r>
            <a:r>
              <a:rPr lang="es-ES" sz="2400" b="1" dirty="0" smtClean="0">
                <a:solidFill>
                  <a:schemeClr val="bg1"/>
                </a:solidFill>
              </a:rPr>
              <a:t>HORIZONTAL</a:t>
            </a:r>
          </a:p>
          <a:p>
            <a:pPr algn="ctr">
              <a:spcBef>
                <a:spcPct val="50000"/>
              </a:spcBef>
            </a:pPr>
            <a:r>
              <a:rPr lang="es-ES" sz="2400" b="1" dirty="0" smtClean="0">
                <a:solidFill>
                  <a:schemeClr val="bg1"/>
                </a:solidFill>
              </a:rPr>
              <a:t>BALANCE GENERAL</a:t>
            </a:r>
            <a:endParaRPr lang="es-ES" sz="2400" b="1" dirty="0">
              <a:solidFill>
                <a:schemeClr val="bg1"/>
              </a:solidFill>
            </a:endParaRPr>
          </a:p>
        </p:txBody>
      </p:sp>
      <p:sp>
        <p:nvSpPr>
          <p:cNvPr id="31748" name="Text Box 10"/>
          <p:cNvSpPr txBox="1">
            <a:spLocks noChangeArrowheads="1"/>
          </p:cNvSpPr>
          <p:nvPr/>
        </p:nvSpPr>
        <p:spPr bwMode="auto">
          <a:xfrm>
            <a:off x="3851275" y="4221163"/>
            <a:ext cx="5040313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chemeClr val="bg1"/>
                </a:solidFill>
              </a:rPr>
              <a:t>1.-  Herramientas de recolección de datos</a:t>
            </a:r>
          </a:p>
          <a:p>
            <a:pPr>
              <a:spcBef>
                <a:spcPct val="50000"/>
              </a:spcBef>
            </a:pPr>
            <a:r>
              <a:rPr lang="es-ES" sz="2800" b="1">
                <a:solidFill>
                  <a:schemeClr val="bg1"/>
                </a:solidFill>
              </a:rPr>
              <a:t>2.-  Análisis de tendencias</a:t>
            </a:r>
          </a:p>
          <a:p>
            <a:pPr>
              <a:spcBef>
                <a:spcPct val="50000"/>
              </a:spcBef>
            </a:pPr>
            <a:r>
              <a:rPr lang="es-ES" sz="2800" b="1">
                <a:solidFill>
                  <a:schemeClr val="bg1"/>
                </a:solidFill>
              </a:rPr>
              <a:t>3.-  Segundo informe parcial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284538"/>
            <a:ext cx="86852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60350"/>
            <a:ext cx="6840538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2124075" y="1484313"/>
            <a:ext cx="3671888" cy="431800"/>
          </a:xfrm>
          <a:prstGeom prst="rightArrow">
            <a:avLst>
              <a:gd name="adj1" fmla="val 50000"/>
              <a:gd name="adj2" fmla="val 212592"/>
            </a:avLst>
          </a:prstGeom>
          <a:solidFill>
            <a:srgbClr val="8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5724525" y="1484313"/>
            <a:ext cx="1439863" cy="395287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bg1"/>
                </a:solidFill>
              </a:rPr>
              <a:t>1831.96%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 flipH="1">
            <a:off x="3348038" y="2060575"/>
            <a:ext cx="3744912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7164388" y="2060575"/>
            <a:ext cx="0" cy="25209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38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 animBg="1"/>
      <p:bldP spid="33800" grpId="0" animBg="1"/>
      <p:bldP spid="33800" grpId="1" animBg="1"/>
      <p:bldP spid="33801" grpId="0" animBg="1"/>
      <p:bldP spid="3380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6264275" cy="59055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3795" name="Rectangle 7"/>
          <p:cNvSpPr>
            <a:spLocks noChangeArrowheads="1"/>
          </p:cNvSpPr>
          <p:nvPr/>
        </p:nvSpPr>
        <p:spPr bwMode="auto">
          <a:xfrm>
            <a:off x="323850" y="2565400"/>
            <a:ext cx="6840538" cy="57626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3796" name="Rectangle 8"/>
          <p:cNvSpPr>
            <a:spLocks noChangeArrowheads="1"/>
          </p:cNvSpPr>
          <p:nvPr/>
        </p:nvSpPr>
        <p:spPr bwMode="auto">
          <a:xfrm>
            <a:off x="323850" y="5661025"/>
            <a:ext cx="6840538" cy="9366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3797" name="AutoShape 9"/>
          <p:cNvSpPr>
            <a:spLocks/>
          </p:cNvSpPr>
          <p:nvPr/>
        </p:nvSpPr>
        <p:spPr bwMode="auto">
          <a:xfrm>
            <a:off x="7308850" y="2781300"/>
            <a:ext cx="719138" cy="3527425"/>
          </a:xfrm>
          <a:prstGeom prst="rightBrace">
            <a:avLst>
              <a:gd name="adj1" fmla="val 40876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3798" name="Text Box 10"/>
          <p:cNvSpPr txBox="1">
            <a:spLocks noChangeArrowheads="1"/>
          </p:cNvSpPr>
          <p:nvPr/>
        </p:nvSpPr>
        <p:spPr bwMode="auto">
          <a:xfrm>
            <a:off x="7019925" y="191611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</a:rPr>
              <a:t>PICOS BAJOS</a:t>
            </a:r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>
            <a:off x="8243888" y="2492375"/>
            <a:ext cx="431800" cy="1441450"/>
          </a:xfrm>
          <a:prstGeom prst="downArrow">
            <a:avLst>
              <a:gd name="adj1" fmla="val 50000"/>
              <a:gd name="adj2" fmla="val 83456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688971" y="1071546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INFORME PRELIMINAR </a:t>
            </a: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571472" y="2500306"/>
            <a:ext cx="7921625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DEL BALANCE GENERAL</a:t>
            </a:r>
          </a:p>
          <a:p>
            <a:pPr>
              <a:spcBef>
                <a:spcPct val="50000"/>
              </a:spcBef>
            </a:pPr>
            <a:r>
              <a:rPr lang="es-ES" dirty="0"/>
              <a:t>La cuenta de Activo Corriente  </a:t>
            </a:r>
            <a:r>
              <a:rPr lang="es-ES" b="1" dirty="0"/>
              <a:t>“Préstamos Quirografarios”</a:t>
            </a:r>
            <a:r>
              <a:rPr lang="es-ES" dirty="0"/>
              <a:t>  presenta un incremento de 1831,96% (Lo que representa que la institución mantiene una política muy abierta de crédito a sus clientes internos.) Es decir un incremento de $ 245.465,27.</a:t>
            </a: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285720" y="2714620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077200" cy="609600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  <p:sp>
        <p:nvSpPr>
          <p:cNvPr id="5017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686800" cy="4648200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ESTADO DE RESULTADOS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endParaRPr lang="es-MX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s-ES" sz="2400" b="1" u="sng">
                <a:latin typeface="Arial" charset="0"/>
              </a:rPr>
              <a:t>Siempre</a:t>
            </a:r>
            <a:r>
              <a:rPr lang="es-ES" sz="2400">
                <a:latin typeface="Arial" charset="0"/>
              </a:rPr>
              <a:t> debe haber utilidad operacional</a:t>
            </a:r>
          </a:p>
          <a:p>
            <a:pPr>
              <a:lnSpc>
                <a:spcPct val="90000"/>
              </a:lnSpc>
            </a:pPr>
            <a:r>
              <a:rPr lang="es-ES" sz="2400">
                <a:latin typeface="Arial" charset="0"/>
              </a:rPr>
              <a:t>Los Bancos </a:t>
            </a:r>
            <a:r>
              <a:rPr lang="es-ES" sz="2400" b="1" u="sng">
                <a:latin typeface="Arial" charset="0"/>
              </a:rPr>
              <a:t>nunca</a:t>
            </a:r>
            <a:r>
              <a:rPr lang="es-ES" sz="2400" b="1">
                <a:latin typeface="Arial" charset="0"/>
              </a:rPr>
              <a:t> </a:t>
            </a:r>
            <a:r>
              <a:rPr lang="es-ES" sz="2400">
                <a:latin typeface="Arial" charset="0"/>
              </a:rPr>
              <a:t>tienen en cuenta las utilidades generadas por efectos de ajustes inflacionarios</a:t>
            </a:r>
          </a:p>
          <a:p>
            <a:pPr>
              <a:lnSpc>
                <a:spcPct val="90000"/>
              </a:lnSpc>
            </a:pPr>
            <a:r>
              <a:rPr lang="es-ES" sz="2400">
                <a:latin typeface="Arial" charset="0"/>
              </a:rPr>
              <a:t>Los Ingresos y gastos  no corrientes deben ser explicados  claramente (Ej. Gastos Financieros)</a:t>
            </a:r>
          </a:p>
          <a:p>
            <a:pPr>
              <a:lnSpc>
                <a:spcPct val="90000"/>
              </a:lnSpc>
            </a:pPr>
            <a:r>
              <a:rPr lang="es-ES" sz="2400">
                <a:latin typeface="Arial" charset="0"/>
              </a:rPr>
              <a:t>Evaluar los Márgenes de rentabilidad operativa y neta para saber que tan </a:t>
            </a:r>
            <a:r>
              <a:rPr lang="es-ES" sz="2400" b="1" u="sng">
                <a:latin typeface="Arial" charset="0"/>
              </a:rPr>
              <a:t>viable</a:t>
            </a:r>
            <a:r>
              <a:rPr lang="es-ES" sz="2400" u="sng">
                <a:latin typeface="Arial" charset="0"/>
              </a:rPr>
              <a:t> </a:t>
            </a:r>
            <a:r>
              <a:rPr lang="es-ES" sz="2400">
                <a:latin typeface="Arial" charset="0"/>
              </a:rPr>
              <a:t>es la empresa como inversión.</a:t>
            </a:r>
            <a:r>
              <a:rPr lang="es-ES" sz="2400">
                <a:solidFill>
                  <a:schemeClr val="tx2"/>
                </a:solidFill>
                <a:latin typeface="Arial" charset="0"/>
              </a:rPr>
              <a:t>  </a:t>
            </a:r>
          </a:p>
          <a:p>
            <a:pPr>
              <a:lnSpc>
                <a:spcPct val="90000"/>
              </a:lnSpc>
            </a:pPr>
            <a:endParaRPr lang="es-ES" sz="2400" b="1">
              <a:solidFill>
                <a:schemeClr val="tx2"/>
              </a:solidFill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s-ES" sz="2400" b="1">
                <a:solidFill>
                  <a:schemeClr val="tx2"/>
                </a:solidFill>
                <a:latin typeface="Arial" charset="0"/>
              </a:rPr>
              <a:t>NOTA:</a:t>
            </a:r>
            <a:r>
              <a:rPr lang="es-ES" sz="2400">
                <a:solidFill>
                  <a:schemeClr val="tx2"/>
                </a:solidFill>
                <a:latin typeface="Arial" charset="0"/>
              </a:rPr>
              <a:t> Alternativas financieras como el </a:t>
            </a:r>
            <a:r>
              <a:rPr lang="es-ES" sz="2400" b="1">
                <a:solidFill>
                  <a:schemeClr val="tx2"/>
                </a:solidFill>
                <a:latin typeface="Arial" charset="0"/>
              </a:rPr>
              <a:t>Leasing</a:t>
            </a:r>
            <a:r>
              <a:rPr lang="es-ES" sz="2400">
                <a:solidFill>
                  <a:schemeClr val="tx2"/>
                </a:solidFill>
                <a:latin typeface="Arial" charset="0"/>
              </a:rPr>
              <a:t> ofrecen beneficios que permite generar ahorros impositivos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j01490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12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7"/>
          <p:cNvSpPr txBox="1">
            <a:spLocks noChangeArrowheads="1"/>
          </p:cNvSpPr>
          <p:nvPr/>
        </p:nvSpPr>
        <p:spPr bwMode="auto">
          <a:xfrm>
            <a:off x="3959225" y="3933825"/>
            <a:ext cx="5184775" cy="2862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 dirty="0"/>
              <a:t>ANÁLISIS </a:t>
            </a:r>
            <a:r>
              <a:rPr lang="es-ES" sz="4000" dirty="0" smtClean="0"/>
              <a:t>VERTICAL</a:t>
            </a:r>
          </a:p>
          <a:p>
            <a:pPr>
              <a:spcBef>
                <a:spcPct val="50000"/>
              </a:spcBef>
            </a:pPr>
            <a:r>
              <a:rPr lang="es-ES" sz="4000" dirty="0" smtClean="0"/>
              <a:t>ESTADO DE RESULTADOS</a:t>
            </a:r>
            <a:endParaRPr lang="es-E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DETERMINANTES DEL VALOR DE UNA EMPRESA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03238" y="428604"/>
          <a:ext cx="8183562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Llamada de flecha hacia arriba"/>
          <p:cNvSpPr/>
          <p:nvPr/>
        </p:nvSpPr>
        <p:spPr>
          <a:xfrm>
            <a:off x="1714480" y="3429000"/>
            <a:ext cx="5500726" cy="928694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FLUJO DE EFECTIVO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5651500" y="333375"/>
            <a:ext cx="3240088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folHlink"/>
                </a:solidFill>
              </a:rPr>
              <a:t>ANÁLISIS VERTICAL</a:t>
            </a:r>
          </a:p>
          <a:p>
            <a:pPr>
              <a:spcBef>
                <a:spcPct val="50000"/>
              </a:spcBef>
            </a:pPr>
            <a:r>
              <a:rPr lang="es-ES"/>
              <a:t>Estudia la representatividad de las cuentas del Estado de Resultados respecto a las ventas netas.</a:t>
            </a:r>
          </a:p>
        </p:txBody>
      </p:sp>
      <p:pic>
        <p:nvPicPr>
          <p:cNvPr id="2048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8913"/>
            <a:ext cx="467995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250825" y="5229225"/>
            <a:ext cx="316865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 b="1"/>
              <a:t>BALANCE GENERAL</a:t>
            </a:r>
          </a:p>
          <a:p>
            <a:pPr>
              <a:spcBef>
                <a:spcPct val="50000"/>
              </a:spcBef>
            </a:pPr>
            <a:r>
              <a:rPr lang="es-ES" sz="1600"/>
              <a:t>Estado de Situación Financiera</a:t>
            </a:r>
          </a:p>
        </p:txBody>
      </p:sp>
      <p:sp>
        <p:nvSpPr>
          <p:cNvPr id="20485" name="AutoShape 8"/>
          <p:cNvSpPr>
            <a:spLocks/>
          </p:cNvSpPr>
          <p:nvPr/>
        </p:nvSpPr>
        <p:spPr bwMode="auto">
          <a:xfrm>
            <a:off x="3348038" y="5229225"/>
            <a:ext cx="360362" cy="1154113"/>
          </a:xfrm>
          <a:prstGeom prst="leftBrace">
            <a:avLst>
              <a:gd name="adj1" fmla="val 2668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3851275" y="5229225"/>
            <a:ext cx="3382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/>
              <a:t>Cada una de las cuentas del Balance</a:t>
            </a:r>
          </a:p>
        </p:txBody>
      </p:sp>
      <p:sp>
        <p:nvSpPr>
          <p:cNvPr id="20487" name="Line 10"/>
          <p:cNvSpPr>
            <a:spLocks noChangeShapeType="1"/>
          </p:cNvSpPr>
          <p:nvPr/>
        </p:nvSpPr>
        <p:spPr bwMode="auto">
          <a:xfrm>
            <a:off x="3851275" y="5661025"/>
            <a:ext cx="30972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4211638" y="5949950"/>
            <a:ext cx="2592387" cy="395288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TOTAL INGRESOS</a:t>
            </a:r>
          </a:p>
        </p:txBody>
      </p:sp>
      <p:sp>
        <p:nvSpPr>
          <p:cNvPr id="20489" name="Text Box 12"/>
          <p:cNvSpPr txBox="1">
            <a:spLocks noChangeArrowheads="1"/>
          </p:cNvSpPr>
          <p:nvPr/>
        </p:nvSpPr>
        <p:spPr bwMode="auto">
          <a:xfrm>
            <a:off x="7235825" y="5300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X</a:t>
            </a:r>
          </a:p>
        </p:txBody>
      </p:sp>
      <p:sp>
        <p:nvSpPr>
          <p:cNvPr id="20490" name="Text Box 13"/>
          <p:cNvSpPr txBox="1">
            <a:spLocks noChangeArrowheads="1"/>
          </p:cNvSpPr>
          <p:nvPr/>
        </p:nvSpPr>
        <p:spPr bwMode="auto">
          <a:xfrm>
            <a:off x="5940425" y="2708275"/>
            <a:ext cx="280828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/>
              <a:t>El índice se expresa en porcentaje  </a:t>
            </a:r>
          </a:p>
          <a:p>
            <a:pPr algn="ctr">
              <a:spcBef>
                <a:spcPct val="50000"/>
              </a:spcBef>
            </a:pPr>
            <a:r>
              <a:rPr lang="es-ES" sz="2800" b="1"/>
              <a:t>%</a:t>
            </a:r>
          </a:p>
        </p:txBody>
      </p:sp>
      <p:sp>
        <p:nvSpPr>
          <p:cNvPr id="20491" name="Text Box 14"/>
          <p:cNvSpPr txBox="1">
            <a:spLocks noChangeArrowheads="1"/>
          </p:cNvSpPr>
          <p:nvPr/>
        </p:nvSpPr>
        <p:spPr bwMode="auto">
          <a:xfrm>
            <a:off x="7812088" y="5300663"/>
            <a:ext cx="1081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accent2"/>
                </a:solidFill>
              </a:rPr>
              <a:t>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08050"/>
            <a:ext cx="5414963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765175"/>
            <a:ext cx="1330325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250825" y="260350"/>
            <a:ext cx="8569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/>
              <a:t>Realizar el análisis vertical del Balance de Resultados  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765175"/>
            <a:ext cx="1316038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7" descr="j03167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18"/>
          <p:cNvSpPr txBox="1">
            <a:spLocks noChangeArrowheads="1"/>
          </p:cNvSpPr>
          <p:nvPr/>
        </p:nvSpPr>
        <p:spPr bwMode="auto">
          <a:xfrm>
            <a:off x="323850" y="620713"/>
            <a:ext cx="44640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dirty="0"/>
              <a:t>Informe  Preliminar</a:t>
            </a:r>
            <a:endParaRPr lang="es-ES" dirty="0"/>
          </a:p>
          <a:p>
            <a:pPr algn="ctr">
              <a:spcBef>
                <a:spcPct val="50000"/>
              </a:spcBef>
            </a:pPr>
            <a:r>
              <a:rPr lang="es-ES" sz="2400" b="1" dirty="0"/>
              <a:t>DEL ANÁLISIS </a:t>
            </a:r>
            <a:r>
              <a:rPr lang="es-ES" sz="2400" b="1" dirty="0" smtClean="0"/>
              <a:t>VERTICAL</a:t>
            </a:r>
          </a:p>
          <a:p>
            <a:pPr algn="ctr">
              <a:spcBef>
                <a:spcPct val="50000"/>
              </a:spcBef>
            </a:pPr>
            <a:r>
              <a:rPr lang="es-ES" sz="2400" b="1" dirty="0" smtClean="0"/>
              <a:t>BALANCE RESULTADOS</a:t>
            </a:r>
            <a:endParaRPr lang="es-ES" sz="2400" b="1" dirty="0"/>
          </a:p>
        </p:txBody>
      </p:sp>
      <p:sp>
        <p:nvSpPr>
          <p:cNvPr id="22532" name="Text Box 19"/>
          <p:cNvSpPr txBox="1">
            <a:spLocks noChangeArrowheads="1"/>
          </p:cNvSpPr>
          <p:nvPr/>
        </p:nvSpPr>
        <p:spPr bwMode="auto">
          <a:xfrm>
            <a:off x="4067175" y="2636838"/>
            <a:ext cx="4826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/>
              <a:t>1.-  Herramientas de recolección de datos</a:t>
            </a:r>
          </a:p>
          <a:p>
            <a:pPr>
              <a:spcBef>
                <a:spcPct val="50000"/>
              </a:spcBef>
            </a:pPr>
            <a:r>
              <a:rPr lang="es-ES" sz="2800" b="1"/>
              <a:t>2.-  Análisis de tendencias</a:t>
            </a:r>
          </a:p>
          <a:p>
            <a:pPr>
              <a:spcBef>
                <a:spcPct val="50000"/>
              </a:spcBef>
            </a:pPr>
            <a:r>
              <a:rPr lang="es-ES" sz="2800" b="1"/>
              <a:t>3.-  Primer informe parcial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11188" y="2852738"/>
          <a:ext cx="6983412" cy="3563937"/>
        </p:xfrm>
        <a:graphic>
          <a:graphicData uri="http://schemas.openxmlformats.org/presentationml/2006/ole">
            <p:oleObj spid="_x0000_s3074" name="Gráfico" r:id="rId3" imgW="4628986" imgH="2362125" progId="Excel.Sheet.8">
              <p:embed/>
            </p:oleObj>
          </a:graphicData>
        </a:graphic>
      </p:graphicFrame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33375"/>
            <a:ext cx="8280400" cy="12049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052" name="AutoShape 6"/>
          <p:cNvSpPr>
            <a:spLocks noChangeArrowheads="1"/>
          </p:cNvSpPr>
          <p:nvPr/>
        </p:nvSpPr>
        <p:spPr bwMode="auto">
          <a:xfrm>
            <a:off x="3348038" y="1916113"/>
            <a:ext cx="431800" cy="1512887"/>
          </a:xfrm>
          <a:prstGeom prst="downArrow">
            <a:avLst>
              <a:gd name="adj1" fmla="val 50000"/>
              <a:gd name="adj2" fmla="val 87592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924300" y="1989138"/>
            <a:ext cx="1728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>
                <a:effectLst>
                  <a:outerShdw blurRad="38100" dist="38100" dir="2700000" algn="tl">
                    <a:srgbClr val="C0C0C0"/>
                  </a:outerShdw>
                </a:effectLst>
              </a:rPr>
              <a:t>PICOS ALTOS</a:t>
            </a: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250825" y="2133600"/>
            <a:ext cx="3311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600">
                <a:latin typeface="Copperplate Gothic Bold" pitchFamily="-110" charset="0"/>
              </a:rPr>
              <a:t>BALANCE de resultados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7"/>
          <p:cNvSpPr txBox="1">
            <a:spLocks noChangeArrowheads="1"/>
          </p:cNvSpPr>
          <p:nvPr/>
        </p:nvSpPr>
        <p:spPr bwMode="auto">
          <a:xfrm>
            <a:off x="323850" y="692150"/>
            <a:ext cx="842486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INFORME  PRELIMINAR</a:t>
            </a:r>
          </a:p>
          <a:p>
            <a:pPr>
              <a:spcBef>
                <a:spcPct val="50000"/>
              </a:spcBef>
            </a:pPr>
            <a:endParaRPr lang="es-ES" dirty="0"/>
          </a:p>
          <a:p>
            <a:pPr>
              <a:spcBef>
                <a:spcPct val="50000"/>
              </a:spcBef>
            </a:pPr>
            <a:endParaRPr lang="es-ES" dirty="0"/>
          </a:p>
          <a:p>
            <a:pPr>
              <a:spcBef>
                <a:spcPct val="50000"/>
              </a:spcBef>
            </a:pPr>
            <a:r>
              <a:rPr lang="es-ES" dirty="0"/>
              <a:t>DEL BALANCE DE RESULTADOS</a:t>
            </a:r>
          </a:p>
          <a:p>
            <a:pPr>
              <a:spcBef>
                <a:spcPct val="50000"/>
              </a:spcBef>
            </a:pPr>
            <a:r>
              <a:rPr lang="es-ES" dirty="0"/>
              <a:t>Las principales fuentes de ingreso de dinero de la empresa son sus </a:t>
            </a:r>
            <a:r>
              <a:rPr lang="es-ES" b="1" dirty="0"/>
              <a:t>“Utilidades en Inversión Exterior”</a:t>
            </a:r>
            <a:r>
              <a:rPr lang="es-ES" dirty="0"/>
              <a:t> representan un 71,52% de los ingresos totales, es decir una utilidad de $ 15.196,31 dólares en el período contable enero-diciembre 2004.</a:t>
            </a:r>
          </a:p>
          <a:p>
            <a:pPr>
              <a:spcBef>
                <a:spcPct val="50000"/>
              </a:spcBef>
            </a:pPr>
            <a:endParaRPr lang="es-ES" dirty="0"/>
          </a:p>
          <a:p>
            <a:pPr>
              <a:spcBef>
                <a:spcPct val="50000"/>
              </a:spcBef>
            </a:pPr>
            <a:endParaRPr lang="es-E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9" descr="j01444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10"/>
          <p:cNvSpPr>
            <a:spLocks noChangeArrowheads="1"/>
          </p:cNvSpPr>
          <p:nvPr/>
        </p:nvSpPr>
        <p:spPr bwMode="auto">
          <a:xfrm>
            <a:off x="3708400" y="3068638"/>
            <a:ext cx="5688013" cy="6492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2400" dirty="0"/>
              <a:t>ANALISIS </a:t>
            </a:r>
            <a:r>
              <a:rPr lang="es-ES" sz="2400" dirty="0" smtClean="0"/>
              <a:t>HORIZONTAL</a:t>
            </a:r>
          </a:p>
          <a:p>
            <a:pPr algn="ctr"/>
            <a:r>
              <a:rPr lang="es-ES" sz="2400" dirty="0" smtClean="0"/>
              <a:t>ESTADO DE RESULTADOS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49275"/>
            <a:ext cx="41719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49275"/>
            <a:ext cx="41783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5"/>
          <p:cNvSpPr txBox="1">
            <a:spLocks noChangeArrowheads="1"/>
          </p:cNvSpPr>
          <p:nvPr/>
        </p:nvSpPr>
        <p:spPr bwMode="auto">
          <a:xfrm>
            <a:off x="395288" y="260350"/>
            <a:ext cx="7056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Copperplate Gothic Bold" pitchFamily="-110" charset="0"/>
              </a:rPr>
              <a:t>BALANCE DE RESULTADOS.-</a:t>
            </a:r>
          </a:p>
        </p:txBody>
      </p:sp>
      <p:pic>
        <p:nvPicPr>
          <p:cNvPr id="3072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92150"/>
            <a:ext cx="6264275" cy="59055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8" descr="j0149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9"/>
          <p:cNvSpPr txBox="1">
            <a:spLocks noChangeArrowheads="1"/>
          </p:cNvSpPr>
          <p:nvPr/>
        </p:nvSpPr>
        <p:spPr bwMode="auto">
          <a:xfrm>
            <a:off x="250825" y="333375"/>
            <a:ext cx="44640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dirty="0">
                <a:solidFill>
                  <a:schemeClr val="bg1"/>
                </a:solidFill>
              </a:rPr>
              <a:t>Informe  Preliminar</a:t>
            </a:r>
            <a:endParaRPr lang="es-ES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s-ES" sz="2400" b="1" dirty="0">
                <a:solidFill>
                  <a:schemeClr val="bg1"/>
                </a:solidFill>
              </a:rPr>
              <a:t>DEL ANÁLISIS </a:t>
            </a:r>
            <a:r>
              <a:rPr lang="es-ES" sz="2400" b="1" dirty="0" smtClean="0">
                <a:solidFill>
                  <a:schemeClr val="bg1"/>
                </a:solidFill>
              </a:rPr>
              <a:t>HORIZONTAL</a:t>
            </a:r>
          </a:p>
          <a:p>
            <a:pPr algn="ctr">
              <a:spcBef>
                <a:spcPct val="50000"/>
              </a:spcBef>
            </a:pPr>
            <a:r>
              <a:rPr lang="es-ES" sz="2400" b="1" dirty="0" smtClean="0">
                <a:solidFill>
                  <a:schemeClr val="bg1"/>
                </a:solidFill>
              </a:rPr>
              <a:t>ESTADO DE RESULTADOS</a:t>
            </a:r>
            <a:endParaRPr lang="es-ES" sz="2400" b="1" dirty="0">
              <a:solidFill>
                <a:schemeClr val="bg1"/>
              </a:solidFill>
            </a:endParaRPr>
          </a:p>
        </p:txBody>
      </p:sp>
      <p:sp>
        <p:nvSpPr>
          <p:cNvPr id="31748" name="Text Box 10"/>
          <p:cNvSpPr txBox="1">
            <a:spLocks noChangeArrowheads="1"/>
          </p:cNvSpPr>
          <p:nvPr/>
        </p:nvSpPr>
        <p:spPr bwMode="auto">
          <a:xfrm>
            <a:off x="3857620" y="3786190"/>
            <a:ext cx="5040313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 dirty="0">
                <a:solidFill>
                  <a:schemeClr val="bg1"/>
                </a:solidFill>
              </a:rPr>
              <a:t>1.-  Herramientas de recolección de datos</a:t>
            </a:r>
          </a:p>
          <a:p>
            <a:pPr>
              <a:spcBef>
                <a:spcPct val="50000"/>
              </a:spcBef>
            </a:pPr>
            <a:r>
              <a:rPr lang="es-ES" sz="2800" b="1" dirty="0">
                <a:solidFill>
                  <a:schemeClr val="bg1"/>
                </a:solidFill>
              </a:rPr>
              <a:t>2.-  Análisis de tendencias</a:t>
            </a:r>
          </a:p>
          <a:p>
            <a:pPr>
              <a:spcBef>
                <a:spcPct val="50000"/>
              </a:spcBef>
            </a:pPr>
            <a:r>
              <a:rPr lang="es-ES" sz="2800" b="1" dirty="0">
                <a:solidFill>
                  <a:schemeClr val="bg1"/>
                </a:solidFill>
              </a:rPr>
              <a:t>3.-  Segundo informe parcial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6264275" cy="59055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3795" name="Rectangle 7"/>
          <p:cNvSpPr>
            <a:spLocks noChangeArrowheads="1"/>
          </p:cNvSpPr>
          <p:nvPr/>
        </p:nvSpPr>
        <p:spPr bwMode="auto">
          <a:xfrm>
            <a:off x="323850" y="2565400"/>
            <a:ext cx="6840538" cy="57626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3796" name="Rectangle 8"/>
          <p:cNvSpPr>
            <a:spLocks noChangeArrowheads="1"/>
          </p:cNvSpPr>
          <p:nvPr/>
        </p:nvSpPr>
        <p:spPr bwMode="auto">
          <a:xfrm>
            <a:off x="323850" y="5661025"/>
            <a:ext cx="6840538" cy="9366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3797" name="AutoShape 9"/>
          <p:cNvSpPr>
            <a:spLocks/>
          </p:cNvSpPr>
          <p:nvPr/>
        </p:nvSpPr>
        <p:spPr bwMode="auto">
          <a:xfrm>
            <a:off x="7308850" y="2781300"/>
            <a:ext cx="719138" cy="3527425"/>
          </a:xfrm>
          <a:prstGeom prst="rightBrace">
            <a:avLst>
              <a:gd name="adj1" fmla="val 40876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33798" name="Text Box 10"/>
          <p:cNvSpPr txBox="1">
            <a:spLocks noChangeArrowheads="1"/>
          </p:cNvSpPr>
          <p:nvPr/>
        </p:nvSpPr>
        <p:spPr bwMode="auto">
          <a:xfrm>
            <a:off x="7019925" y="191611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chemeClr val="accent2"/>
                </a:solidFill>
              </a:rPr>
              <a:t>PICOS BAJOS</a:t>
            </a:r>
          </a:p>
        </p:txBody>
      </p:sp>
      <p:sp>
        <p:nvSpPr>
          <p:cNvPr id="33799" name="AutoShape 11"/>
          <p:cNvSpPr>
            <a:spLocks noChangeArrowheads="1"/>
          </p:cNvSpPr>
          <p:nvPr/>
        </p:nvSpPr>
        <p:spPr bwMode="auto">
          <a:xfrm>
            <a:off x="8243888" y="2492375"/>
            <a:ext cx="431800" cy="1441450"/>
          </a:xfrm>
          <a:prstGeom prst="downArrow">
            <a:avLst>
              <a:gd name="adj1" fmla="val 50000"/>
              <a:gd name="adj2" fmla="val 83456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357166"/>
            <a:ext cx="8183880" cy="1051560"/>
          </a:xfrm>
        </p:spPr>
        <p:txBody>
          <a:bodyPr/>
          <a:lstStyle/>
          <a:p>
            <a:r>
              <a:rPr lang="es-ES" dirty="0" smtClean="0"/>
              <a:t>BENEFICIARIOS</a:t>
            </a:r>
            <a:endParaRPr lang="es-ES" dirty="0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428625" y="1785926"/>
          <a:ext cx="7572399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468313" y="776272"/>
            <a:ext cx="3311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INFORME PRELIMINAR 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684213" y="2071678"/>
            <a:ext cx="381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DEL BALANCE DE RESULTADOS</a:t>
            </a: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755650" y="4365625"/>
            <a:ext cx="7848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_tradnl"/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684213" y="2790815"/>
            <a:ext cx="813593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La cuenta de patrimonio </a:t>
            </a:r>
            <a:r>
              <a:rPr lang="es-ES" b="1" dirty="0"/>
              <a:t>“Utilidad del Ejercicio” </a:t>
            </a:r>
            <a:r>
              <a:rPr lang="es-ES" dirty="0"/>
              <a:t>ha decrecido en el último año en un 63.8%, es decir que la empresa ha dejado de percibir $ 34.476,05.  dólares.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458200" cy="44958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r>
              <a:rPr lang="es-E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	FLUJO DE CAJA  Y CAPACIDAD DE PAGO</a:t>
            </a:r>
          </a:p>
          <a:p>
            <a:pPr>
              <a:buFont typeface="Monotype Sorts" pitchFamily="2" charset="2"/>
              <a:buNone/>
            </a:pPr>
            <a:endParaRPr lang="es-ES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r>
              <a:rPr lang="es-ES" sz="2400">
                <a:latin typeface="Arial" charset="0"/>
              </a:rPr>
              <a:t>Para demostrar </a:t>
            </a:r>
            <a:r>
              <a:rPr lang="es-ES" sz="2400" b="1">
                <a:latin typeface="Arial" charset="0"/>
              </a:rPr>
              <a:t>capacidad de pago</a:t>
            </a:r>
            <a:r>
              <a:rPr lang="es-ES" sz="2400">
                <a:latin typeface="Arial" charset="0"/>
              </a:rPr>
              <a:t> la empresa debe demostrar que su flujo de caja le permite pagar las cuotas del crédito en el presente y si las condiciones permanecen iguales en un futuro.</a:t>
            </a:r>
          </a:p>
          <a:p>
            <a:r>
              <a:rPr lang="es-ES" sz="2400">
                <a:latin typeface="Arial" charset="0"/>
              </a:rPr>
              <a:t>La capacidad de pago no parte de la utilidad operativa sino del </a:t>
            </a:r>
            <a:r>
              <a:rPr lang="es-ES" sz="2400" u="sng">
                <a:latin typeface="Arial" charset="0"/>
              </a:rPr>
              <a:t>Flujo de Caja</a:t>
            </a:r>
            <a:r>
              <a:rPr lang="es-ES" sz="2400">
                <a:latin typeface="Arial" charset="0"/>
              </a:rPr>
              <a:t>.</a:t>
            </a:r>
          </a:p>
          <a:p>
            <a:r>
              <a:rPr lang="es-ES" sz="2400">
                <a:latin typeface="Arial" charset="0"/>
              </a:rPr>
              <a:t>El plazo del crédito estará sujeto a la permanencia de Flujo de Caja (Ej. vía contratos) y al riesgo del sector.</a:t>
            </a:r>
          </a:p>
        </p:txBody>
      </p:sp>
      <p:sp>
        <p:nvSpPr>
          <p:cNvPr id="503813" name="Rectangle 1029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077200" cy="609600"/>
          </a:xfrm>
          <a:noFill/>
          <a:ln/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077200" cy="838200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  <p:sp>
        <p:nvSpPr>
          <p:cNvPr id="496643" name="Rectangle 2051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305800" cy="4343400"/>
          </a:xfrm>
          <a:ln/>
        </p:spPr>
        <p:txBody>
          <a:bodyPr lIns="91440" tIns="45720" rIns="91440" bIns="45720"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FLUJO DE CAJA LIBRE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s-MX" sz="2200">
                <a:latin typeface="Arial" charset="0"/>
              </a:rPr>
              <a:t>Es el flujo de caja que queda disponible para atender compromisos con los beneficiarios de la empresa: </a:t>
            </a:r>
            <a:r>
              <a:rPr lang="es-MX" sz="2200" b="1">
                <a:solidFill>
                  <a:schemeClr val="tx2"/>
                </a:solidFill>
                <a:latin typeface="Arial" charset="0"/>
              </a:rPr>
              <a:t>ACREEDORES Y SOCIOS</a:t>
            </a:r>
          </a:p>
          <a:p>
            <a:pPr algn="just">
              <a:lnSpc>
                <a:spcPct val="90000"/>
              </a:lnSpc>
              <a:buFont typeface="Monotype Sorts" pitchFamily="2" charset="2"/>
              <a:buNone/>
            </a:pPr>
            <a:r>
              <a:rPr lang="es-MX" sz="2000" b="1">
                <a:solidFill>
                  <a:schemeClr val="tx2"/>
                </a:solidFill>
                <a:latin typeface="Arial" charset="0"/>
              </a:rPr>
              <a:t>   </a:t>
            </a:r>
          </a:p>
          <a:p>
            <a:pPr algn="just">
              <a:lnSpc>
                <a:spcPct val="90000"/>
              </a:lnSpc>
              <a:buFont typeface="Monotype Sorts" pitchFamily="2" charset="2"/>
              <a:buNone/>
            </a:pPr>
            <a:r>
              <a:rPr lang="es-MX" sz="2000" b="1">
                <a:latin typeface="Arial" charset="0"/>
              </a:rPr>
              <a:t>Utilidad Neta</a:t>
            </a:r>
          </a:p>
          <a:p>
            <a:pPr algn="just">
              <a:lnSpc>
                <a:spcPct val="90000"/>
              </a:lnSpc>
              <a:buFont typeface="Monotype Sorts" pitchFamily="2" charset="2"/>
              <a:buNone/>
            </a:pPr>
            <a:r>
              <a:rPr lang="es-MX" sz="2000" b="1">
                <a:latin typeface="Arial" charset="0"/>
              </a:rPr>
              <a:t>+ Depreciaciones  y Amortizaciones de Diferidos</a:t>
            </a:r>
          </a:p>
          <a:p>
            <a:pPr algn="just">
              <a:lnSpc>
                <a:spcPct val="90000"/>
              </a:lnSpc>
              <a:buFont typeface="Monotype Sorts" pitchFamily="2" charset="2"/>
              <a:buNone/>
            </a:pPr>
            <a:r>
              <a:rPr lang="es-MX" sz="2000" b="1">
                <a:latin typeface="Arial" charset="0"/>
              </a:rPr>
              <a:t>+ Intereses</a:t>
            </a:r>
          </a:p>
          <a:p>
            <a:pPr algn="just">
              <a:lnSpc>
                <a:spcPct val="90000"/>
              </a:lnSpc>
              <a:buFont typeface="Monotype Sorts" pitchFamily="2" charset="2"/>
              <a:buNone/>
            </a:pPr>
            <a:r>
              <a:rPr lang="es-MX" sz="2000" b="1">
                <a:solidFill>
                  <a:schemeClr val="tx2"/>
                </a:solidFill>
                <a:latin typeface="Arial" charset="0"/>
              </a:rPr>
              <a:t>FLUJO DE CAJA BRUTO</a:t>
            </a:r>
          </a:p>
          <a:p>
            <a:pPr algn="just">
              <a:lnSpc>
                <a:spcPct val="90000"/>
              </a:lnSpc>
              <a:buFont typeface="Monotype Sorts" pitchFamily="2" charset="2"/>
              <a:buNone/>
            </a:pPr>
            <a:r>
              <a:rPr lang="es-MX" sz="2000" b="1">
                <a:solidFill>
                  <a:schemeClr val="tx2"/>
                </a:solidFill>
                <a:latin typeface="Arial" charset="0"/>
              </a:rPr>
              <a:t>-  </a:t>
            </a:r>
            <a:r>
              <a:rPr lang="es-MX" sz="2000" b="1">
                <a:latin typeface="Arial" charset="0"/>
              </a:rPr>
              <a:t>Aumento en el Capital de Trabajo Neto Operativo (1)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s-MX" sz="2000" b="1">
                <a:latin typeface="Arial" charset="0"/>
              </a:rPr>
              <a:t>-  Aumento de los Activos Fijos por Reposición (2)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es-MX" sz="2000" b="1" i="1" u="sng">
                <a:solidFill>
                  <a:schemeClr val="tx2"/>
                </a:solidFill>
                <a:latin typeface="Arial" charset="0"/>
              </a:rPr>
              <a:t>FLUJO DE CAJA LIBRE</a:t>
            </a:r>
            <a:endParaRPr lang="es-ES" sz="24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6646" name="Line 2054"/>
          <p:cNvSpPr>
            <a:spLocks noChangeShapeType="1"/>
          </p:cNvSpPr>
          <p:nvPr/>
        </p:nvSpPr>
        <p:spPr bwMode="auto">
          <a:xfrm>
            <a:off x="457200" y="4343400"/>
            <a:ext cx="662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96647" name="Line 2055"/>
          <p:cNvSpPr>
            <a:spLocks noChangeShapeType="1"/>
          </p:cNvSpPr>
          <p:nvPr/>
        </p:nvSpPr>
        <p:spPr bwMode="auto">
          <a:xfrm>
            <a:off x="457200" y="5410200"/>
            <a:ext cx="670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96649" name="Text Box 2057"/>
          <p:cNvSpPr txBox="1">
            <a:spLocks noChangeArrowheads="1"/>
          </p:cNvSpPr>
          <p:nvPr/>
        </p:nvSpPr>
        <p:spPr bwMode="auto">
          <a:xfrm>
            <a:off x="4800600" y="5586413"/>
            <a:ext cx="36798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>
              <a:buFontTx/>
              <a:buAutoNum type="arabicParenBoth"/>
            </a:pPr>
            <a:r>
              <a:rPr lang="es-MX" sz="1600">
                <a:latin typeface="Arial" charset="0"/>
              </a:rPr>
              <a:t>KTNO = CxC + Inventarios –CxP)</a:t>
            </a:r>
          </a:p>
          <a:p>
            <a:pPr marL="457200" indent="-457200">
              <a:buFontTx/>
              <a:buAutoNum type="arabicParenBoth"/>
            </a:pPr>
            <a:r>
              <a:rPr lang="es-ES" sz="1600">
                <a:latin typeface="Arial" charset="0"/>
              </a:rPr>
              <a:t>Nuevos activos Fijos Adquiridos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077200" cy="609600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es-MX"/>
              <a:t>Análisis Financiero</a:t>
            </a:r>
            <a:endParaRPr lang="es-ES"/>
          </a:p>
        </p:txBody>
      </p:sp>
      <p:sp>
        <p:nvSpPr>
          <p:cNvPr id="510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686800" cy="5181600"/>
          </a:xfrm>
        </p:spPr>
        <p:txBody>
          <a:bodyPr/>
          <a:lstStyle/>
          <a:p>
            <a:pPr>
              <a:buFont typeface="Monotype Sorts" pitchFamily="2" charset="2"/>
              <a:buNone/>
            </a:pPr>
            <a:endParaRPr lang="es-MX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buFont typeface="Monotype Sorts" pitchFamily="2" charset="2"/>
              <a:buNone/>
            </a:pPr>
            <a:r>
              <a:rPr lang="es-MX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FLUJO DE CAJA PROYECTADO</a:t>
            </a:r>
          </a:p>
          <a:p>
            <a:r>
              <a:rPr lang="es-MX" sz="2200">
                <a:latin typeface="Arial" charset="0"/>
              </a:rPr>
              <a:t>Su periodicidad se ajusta a los ingresos (Mensual, Trimestral o Semestral) y se sustenta en ingresos y gastos actuales.</a:t>
            </a:r>
          </a:p>
          <a:p>
            <a:r>
              <a:rPr lang="es-MX" sz="2200">
                <a:latin typeface="Arial" charset="0"/>
              </a:rPr>
              <a:t>Los supuestos utilizados para incrementar ingresos, costos y gastos deben ser conservadores, basados en Indicadores Económicos, Crecimiento del Mercado, Afectación por la competencia y % de penetración.</a:t>
            </a:r>
          </a:p>
          <a:p>
            <a:r>
              <a:rPr lang="es-MX" sz="2200">
                <a:latin typeface="Arial" charset="0"/>
              </a:rPr>
              <a:t>Se deben presentar como mínimo 2 Flujos de Caja:1) </a:t>
            </a:r>
            <a:r>
              <a:rPr lang="es-MX" sz="2200" b="1">
                <a:latin typeface="Arial" charset="0"/>
              </a:rPr>
              <a:t>Optimista</a:t>
            </a:r>
            <a:r>
              <a:rPr lang="es-MX" sz="2200">
                <a:latin typeface="Arial" charset="0"/>
              </a:rPr>
              <a:t> y 2) </a:t>
            </a:r>
            <a:r>
              <a:rPr lang="es-MX" sz="2200" b="1">
                <a:latin typeface="Arial" charset="0"/>
              </a:rPr>
              <a:t>En Punto de Equilibrio</a:t>
            </a:r>
            <a:r>
              <a:rPr lang="es-MX" sz="2200">
                <a:latin typeface="Arial" charset="0"/>
              </a:rPr>
              <a:t>.</a:t>
            </a:r>
          </a:p>
          <a:p>
            <a:r>
              <a:rPr lang="es-MX" sz="2200">
                <a:latin typeface="Arial" charset="0"/>
              </a:rPr>
              <a:t>Para efectos de presentación a bancos deberá incluirse los pagos del crédito tomando los supuestos de costos financieros de mercado.</a:t>
            </a:r>
            <a:endParaRPr lang="es-ES" sz="220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cotopaxi challe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7"/>
          <p:cNvSpPr txBox="1">
            <a:spLocks noChangeArrowheads="1"/>
          </p:cNvSpPr>
          <p:nvPr/>
        </p:nvSpPr>
        <p:spPr bwMode="auto">
          <a:xfrm>
            <a:off x="3924300" y="2205038"/>
            <a:ext cx="46085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400" b="1">
                <a:latin typeface="MisterEarl BT" pitchFamily="66" charset="0"/>
              </a:rPr>
              <a:t>RAZONES  FINANCIERAS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76250"/>
            <a:ext cx="7632700" cy="607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2205038"/>
            <a:ext cx="9144000" cy="2873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64" name="Rectangl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2492375"/>
            <a:ext cx="8964613" cy="288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65" name="Rectangle 1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2781300"/>
            <a:ext cx="9144000" cy="28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66" name="Rectangle 1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0" y="3068638"/>
            <a:ext cx="9144000" cy="2873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67" name="Rectangle 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0" y="3357563"/>
            <a:ext cx="9144000" cy="2873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68" name="Rectangle 1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0" y="3644900"/>
            <a:ext cx="9144000" cy="28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69" name="Rectangle 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3933825"/>
            <a:ext cx="9144000" cy="28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70" name="Rectangle 16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4221163"/>
            <a:ext cx="9144000" cy="2873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71" name="Rectangle 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4508500"/>
            <a:ext cx="9144000" cy="28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72" name="Rectangle 18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4797425"/>
            <a:ext cx="9144000" cy="28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73" name="Rectangle 19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0" y="5661025"/>
            <a:ext cx="9144000" cy="28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74" name="Rectangle 2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0" y="5949950"/>
            <a:ext cx="9144000" cy="287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09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0" y="6237288"/>
            <a:ext cx="9144000" cy="2873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INDICES DE RENTABILIDAD</a:t>
            </a:r>
            <a:endParaRPr lang="es-E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>
                <a:solidFill>
                  <a:srgbClr val="003300"/>
                </a:solidFill>
                <a:latin typeface="Verdana" pitchFamily="-110" charset="0"/>
              </a:rPr>
              <a:t>R O </a:t>
            </a:r>
            <a:r>
              <a:rPr lang="es-ES" sz="2400" b="1" dirty="0" smtClean="0">
                <a:solidFill>
                  <a:srgbClr val="003300"/>
                </a:solidFill>
                <a:latin typeface="Verdana" pitchFamily="-110" charset="0"/>
              </a:rPr>
              <a:t>I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            </a:t>
            </a: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Rendimiento sobre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la Inversión (neta)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41987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76600" y="1989138"/>
            <a:ext cx="2152656" cy="646331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UTILIDAD NETA</a:t>
            </a:r>
            <a:r>
              <a:rPr lang="es-ES"/>
              <a:t> </a:t>
            </a: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3348038" y="3284538"/>
            <a:ext cx="2009780" cy="646331"/>
          </a:xfrm>
          <a:prstGeom prst="rect">
            <a:avLst/>
          </a:prstGeom>
          <a:solidFill>
            <a:srgbClr val="FF33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ACTIVO TOTAL</a:t>
            </a:r>
          </a:p>
        </p:txBody>
      </p:sp>
      <p:sp>
        <p:nvSpPr>
          <p:cNvPr id="41989" name="Line 7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1990" name="Text Box 8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1991" name="Text Box 10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1992" name="WordArt 11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1994" name="AutoShape 1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308725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1995" name="Text Box 14"/>
          <p:cNvSpPr txBox="1">
            <a:spLocks noChangeArrowheads="1"/>
          </p:cNvSpPr>
          <p:nvPr/>
        </p:nvSpPr>
        <p:spPr bwMode="auto">
          <a:xfrm>
            <a:off x="1142976" y="5000636"/>
            <a:ext cx="57610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 smtClean="0">
                <a:latin typeface="Georgia" pitchFamily="-110" charset="0"/>
              </a:rPr>
              <a:t>Mide el porcentaje de rendimiento que representa la utilidad neta sobre el activo total</a:t>
            </a:r>
            <a:endParaRPr lang="es-ES" dirty="0">
              <a:latin typeface="Georgia" pitchFamily="-11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 dirty="0">
                <a:solidFill>
                  <a:srgbClr val="003300"/>
                </a:solidFill>
                <a:latin typeface="Verdana" pitchFamily="-110" charset="0"/>
              </a:rPr>
              <a:t>R O E</a:t>
            </a: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             Rendimiento sobre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la inversión (operativa)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43011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555875" y="1916113"/>
            <a:ext cx="3230571" cy="646331"/>
          </a:xfrm>
          <a:prstGeom prst="rect">
            <a:avLst/>
          </a:prstGeom>
          <a:solidFill>
            <a:srgbClr val="3333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bg1"/>
                </a:solidFill>
              </a:rPr>
              <a:t>UTILIDAD OPERACIONAL</a:t>
            </a:r>
          </a:p>
        </p:txBody>
      </p:sp>
      <p:sp>
        <p:nvSpPr>
          <p:cNvPr id="43012" name="Text Box 6"/>
          <p:cNvSpPr txBox="1">
            <a:spLocks noChangeArrowheads="1"/>
          </p:cNvSpPr>
          <p:nvPr/>
        </p:nvSpPr>
        <p:spPr bwMode="auto">
          <a:xfrm>
            <a:off x="2843213" y="3213100"/>
            <a:ext cx="2014539" cy="646331"/>
          </a:xfrm>
          <a:prstGeom prst="rect">
            <a:avLst/>
          </a:prstGeom>
          <a:solidFill>
            <a:srgbClr val="FF33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ACTIVO TOTAL</a:t>
            </a:r>
          </a:p>
        </p:txBody>
      </p:sp>
      <p:sp>
        <p:nvSpPr>
          <p:cNvPr id="43013" name="Line 7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3014" name="Text Box 8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3015" name="Text Box 9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3016" name="WordArt 10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3017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308725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43018" name="Text Box 12"/>
          <p:cNvSpPr txBox="1">
            <a:spLocks noChangeArrowheads="1"/>
          </p:cNvSpPr>
          <p:nvPr/>
        </p:nvSpPr>
        <p:spPr bwMode="auto">
          <a:xfrm>
            <a:off x="1357290" y="5643578"/>
            <a:ext cx="57610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 smtClean="0">
                <a:latin typeface="Georgia" pitchFamily="-110" charset="0"/>
              </a:rPr>
              <a:t>Mide el porcentaje de rendimiento que representa la utilidad operacional sobre el activo total</a:t>
            </a:r>
            <a:endParaRPr lang="es-ES" dirty="0">
              <a:latin typeface="Georgia" pitchFamily="-11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3300"/>
                </a:solidFill>
                <a:latin typeface="Verdana" pitchFamily="-110" charset="0"/>
              </a:rPr>
              <a:t>             Rendimiento del Capital Contable</a:t>
            </a:r>
          </a:p>
        </p:txBody>
      </p:sp>
      <p:sp>
        <p:nvSpPr>
          <p:cNvPr id="44035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132139" y="1989138"/>
            <a:ext cx="2154242" cy="646331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UTILIDAD NETA</a:t>
            </a:r>
            <a:r>
              <a:rPr lang="es-ES"/>
              <a:t> </a:t>
            </a:r>
          </a:p>
        </p:txBody>
      </p:sp>
      <p:sp>
        <p:nvSpPr>
          <p:cNvPr id="44036" name="Line 6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37" name="Text Box 7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4038" name="WordArt 8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4039" name="Text Box 9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4040" name="Rectangle 10"/>
          <p:cNvSpPr>
            <a:spLocks noChangeArrowheads="1"/>
          </p:cNvSpPr>
          <p:nvPr/>
        </p:nvSpPr>
        <p:spPr bwMode="auto">
          <a:xfrm>
            <a:off x="2484438" y="3141663"/>
            <a:ext cx="3382962" cy="3587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PATRIMONIO TOTAL</a:t>
            </a:r>
          </a:p>
        </p:txBody>
      </p:sp>
      <p:sp>
        <p:nvSpPr>
          <p:cNvPr id="44041" name="Text Box 12"/>
          <p:cNvSpPr txBox="1">
            <a:spLocks noChangeArrowheads="1"/>
          </p:cNvSpPr>
          <p:nvPr/>
        </p:nvSpPr>
        <p:spPr bwMode="auto">
          <a:xfrm>
            <a:off x="1357290" y="5143512"/>
            <a:ext cx="57610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 smtClean="0">
                <a:latin typeface="Georgia" pitchFamily="-110" charset="0"/>
              </a:rPr>
              <a:t>Mide el retorno obtenido por cada dólar que los inversionistas han invertido en la empresa</a:t>
            </a:r>
            <a:endParaRPr lang="es-ES" dirty="0">
              <a:latin typeface="Georgia" pitchFamily="-110" charset="0"/>
            </a:endParaRPr>
          </a:p>
        </p:txBody>
      </p:sp>
      <p:sp>
        <p:nvSpPr>
          <p:cNvPr id="44042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PRINCIPIOS FINANCIEROS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6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             Rendimiento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SOBRE LOS INGRESOS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44035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132139" y="1989138"/>
            <a:ext cx="2154242" cy="646331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/>
              <a:t>UTILIDAD NETA</a:t>
            </a:r>
            <a:r>
              <a:rPr lang="es-ES"/>
              <a:t> </a:t>
            </a:r>
          </a:p>
        </p:txBody>
      </p:sp>
      <p:sp>
        <p:nvSpPr>
          <p:cNvPr id="44036" name="Line 6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4037" name="Text Box 7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4038" name="WordArt 8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4039" name="Text Box 9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4040" name="Rectangle 10"/>
          <p:cNvSpPr>
            <a:spLocks noChangeArrowheads="1"/>
          </p:cNvSpPr>
          <p:nvPr/>
        </p:nvSpPr>
        <p:spPr bwMode="auto">
          <a:xfrm>
            <a:off x="2484438" y="3141663"/>
            <a:ext cx="3382962" cy="3587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INGRESOS TOTALES</a:t>
            </a:r>
            <a:endParaRPr lang="es-ES" b="1" dirty="0"/>
          </a:p>
        </p:txBody>
      </p:sp>
      <p:sp>
        <p:nvSpPr>
          <p:cNvPr id="44041" name="Text Box 12"/>
          <p:cNvSpPr txBox="1">
            <a:spLocks noChangeArrowheads="1"/>
          </p:cNvSpPr>
          <p:nvPr/>
        </p:nvSpPr>
        <p:spPr bwMode="auto">
          <a:xfrm>
            <a:off x="1357290" y="5000636"/>
            <a:ext cx="57610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 smtClean="0">
                <a:latin typeface="Georgia" pitchFamily="-110" charset="0"/>
              </a:rPr>
              <a:t>Mide el porcentaje que representa la utilidad neta sobre los ingresos totales</a:t>
            </a:r>
            <a:endParaRPr lang="es-ES" dirty="0">
              <a:latin typeface="Georgia" pitchFamily="-110" charset="0"/>
            </a:endParaRPr>
          </a:p>
        </p:txBody>
      </p:sp>
      <p:sp>
        <p:nvSpPr>
          <p:cNvPr id="44042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286116" y="1928802"/>
            <a:ext cx="2071702" cy="646331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/>
              <a:t>UTILIDAD </a:t>
            </a:r>
            <a:r>
              <a:rPr lang="es-ES" b="1" dirty="0" smtClean="0"/>
              <a:t>BRUTA</a:t>
            </a:r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45059" name="Line 5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5061" name="Text Box 7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5062" name="WordArt 8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5063" name="Rectangle 9"/>
          <p:cNvSpPr>
            <a:spLocks noChangeArrowheads="1"/>
          </p:cNvSpPr>
          <p:nvPr/>
        </p:nvSpPr>
        <p:spPr bwMode="auto">
          <a:xfrm>
            <a:off x="2700338" y="3213100"/>
            <a:ext cx="3887787" cy="360363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INGRESOS OOPERATIVOS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45064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            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MARGEN DE UTILIDAD BRUTA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45065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Line 5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6083" name="Text Box 6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6085" name="WordArt 8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6086" name="Rectangle 9"/>
          <p:cNvSpPr>
            <a:spLocks noChangeArrowheads="1"/>
          </p:cNvSpPr>
          <p:nvPr/>
        </p:nvSpPr>
        <p:spPr bwMode="auto">
          <a:xfrm>
            <a:off x="2700338" y="3213100"/>
            <a:ext cx="3086108" cy="573090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rgbClr val="FF0000"/>
                </a:solidFill>
              </a:rPr>
              <a:t>INGRESOS OPERATIVOS</a:t>
            </a:r>
            <a:endParaRPr lang="es-ES" b="1" dirty="0">
              <a:solidFill>
                <a:srgbClr val="FF0000"/>
              </a:solidFill>
            </a:endParaRPr>
          </a:p>
        </p:txBody>
      </p:sp>
      <p:sp>
        <p:nvSpPr>
          <p:cNvPr id="46087" name="Text Box 10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555875" y="1916113"/>
            <a:ext cx="3159133" cy="655631"/>
          </a:xfrm>
          <a:prstGeom prst="rect">
            <a:avLst/>
          </a:prstGeom>
          <a:solidFill>
            <a:srgbClr val="3333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chemeClr val="bg1"/>
                </a:solidFill>
              </a:rPr>
              <a:t>UTILIDAD OPERACIONAL</a:t>
            </a:r>
          </a:p>
        </p:txBody>
      </p:sp>
      <p:sp>
        <p:nvSpPr>
          <p:cNvPr id="46088" name="Text Box 11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MARGEN UTILIDAD OPERATIVA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4608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            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MARGEN UTILIDAD NETA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47107" name="Line 6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7108" name="Text Box 7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7109" name="WordArt 8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7110" name="Text Box 9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7111" name="Rectangle 10"/>
          <p:cNvSpPr>
            <a:spLocks noChangeArrowheads="1"/>
          </p:cNvSpPr>
          <p:nvPr/>
        </p:nvSpPr>
        <p:spPr bwMode="auto">
          <a:xfrm>
            <a:off x="2484438" y="3141663"/>
            <a:ext cx="3382962" cy="3587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INGRESOS OPERATIVOS</a:t>
            </a:r>
            <a:endParaRPr lang="es-ES" b="1" dirty="0"/>
          </a:p>
        </p:txBody>
      </p:sp>
      <p:sp>
        <p:nvSpPr>
          <p:cNvPr id="47112" name="Text Box 11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500299" y="1831956"/>
            <a:ext cx="3151202" cy="369332"/>
          </a:xfrm>
          <a:prstGeom prst="rect">
            <a:avLst/>
          </a:prstGeom>
          <a:solidFill>
            <a:srgbClr val="3333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chemeClr val="bg1"/>
                </a:solidFill>
              </a:rPr>
              <a:t>UTILIDAD </a:t>
            </a:r>
            <a:r>
              <a:rPr lang="es-ES" b="1" dirty="0" smtClean="0">
                <a:solidFill>
                  <a:schemeClr val="bg1"/>
                </a:solidFill>
              </a:rPr>
              <a:t>NETA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47113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555875" y="1711099"/>
            <a:ext cx="3230571" cy="646331"/>
          </a:xfrm>
          <a:prstGeom prst="rect">
            <a:avLst/>
          </a:prstGeom>
          <a:solidFill>
            <a:srgbClr val="0033CC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chemeClr val="bg1"/>
                </a:solidFill>
              </a:rPr>
              <a:t>GASTO ADMINISTRATIVO</a:t>
            </a:r>
          </a:p>
        </p:txBody>
      </p:sp>
      <p:sp>
        <p:nvSpPr>
          <p:cNvPr id="49155" name="Line 5"/>
          <p:cNvSpPr>
            <a:spLocks noChangeShapeType="1"/>
          </p:cNvSpPr>
          <p:nvPr/>
        </p:nvSpPr>
        <p:spPr bwMode="auto">
          <a:xfrm>
            <a:off x="1619250" y="27813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684213" y="24209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49157" name="Text Box 7"/>
          <p:cNvSpPr txBox="1">
            <a:spLocks noChangeArrowheads="1"/>
          </p:cNvSpPr>
          <p:nvPr/>
        </p:nvSpPr>
        <p:spPr bwMode="auto">
          <a:xfrm>
            <a:off x="7596188" y="2276475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/>
              <a:t>x</a:t>
            </a:r>
          </a:p>
        </p:txBody>
      </p:sp>
      <p:sp>
        <p:nvSpPr>
          <p:cNvPr id="49158" name="WordArt 8"/>
          <p:cNvSpPr>
            <a:spLocks noChangeArrowheads="1" noChangeShapeType="1" noTextEdit="1"/>
          </p:cNvSpPr>
          <p:nvPr/>
        </p:nvSpPr>
        <p:spPr bwMode="auto">
          <a:xfrm>
            <a:off x="8316913" y="2276475"/>
            <a:ext cx="6858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100</a:t>
            </a:r>
          </a:p>
        </p:txBody>
      </p:sp>
      <p:sp>
        <p:nvSpPr>
          <p:cNvPr id="49159" name="Rectangle 9"/>
          <p:cNvSpPr>
            <a:spLocks noChangeArrowheads="1"/>
          </p:cNvSpPr>
          <p:nvPr/>
        </p:nvSpPr>
        <p:spPr bwMode="auto">
          <a:xfrm>
            <a:off x="2268538" y="3141663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INGRESOS TOTALES</a:t>
            </a:r>
          </a:p>
        </p:txBody>
      </p:sp>
      <p:sp>
        <p:nvSpPr>
          <p:cNvPr id="49160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3300"/>
                </a:solidFill>
                <a:latin typeface="Verdana" pitchFamily="-110" charset="0"/>
              </a:rPr>
              <a:t>Índice de Eficiencia</a:t>
            </a:r>
          </a:p>
        </p:txBody>
      </p:sp>
      <p:sp>
        <p:nvSpPr>
          <p:cNvPr id="49161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INDICES DE ACTIVIDAD</a:t>
            </a:r>
            <a:endParaRPr lang="es-ES" dirty="0"/>
          </a:p>
        </p:txBody>
      </p:sp>
      <p:sp>
        <p:nvSpPr>
          <p:cNvPr id="3" name="2 CuadroTexto"/>
          <p:cNvSpPr txBox="1"/>
          <p:nvPr/>
        </p:nvSpPr>
        <p:spPr>
          <a:xfrm>
            <a:off x="1571604" y="4643446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/>
              <a:t>MIDEN LA RAPIDEZ CON QUE LOS INVENTARIOS Y LAS CUENTAS POR COBRAR SE HACEN EFECTIVO</a:t>
            </a:r>
            <a:endParaRPr lang="es-ES" sz="2400" b="1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2268538" y="714356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INGRESOS TOTALES</a:t>
            </a:r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2285984" y="2081194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Cuentas por cobrar</a:t>
            </a:r>
            <a:endParaRPr lang="es-ES" b="1" dirty="0"/>
          </a:p>
        </p:txBody>
      </p:sp>
      <p:sp>
        <p:nvSpPr>
          <p:cNvPr id="50180" name="Line 6"/>
          <p:cNvSpPr>
            <a:spLocks noChangeShapeType="1"/>
          </p:cNvSpPr>
          <p:nvPr/>
        </p:nvSpPr>
        <p:spPr bwMode="auto">
          <a:xfrm>
            <a:off x="1619250" y="1506518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81" name="Text Box 7"/>
          <p:cNvSpPr txBox="1">
            <a:spLocks noChangeArrowheads="1"/>
          </p:cNvSpPr>
          <p:nvPr/>
        </p:nvSpPr>
        <p:spPr bwMode="auto">
          <a:xfrm>
            <a:off x="684213" y="1146156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0182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Rotación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de Créditos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50183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8" name="7 CuadroTexto"/>
          <p:cNvSpPr txBox="1"/>
          <p:nvPr/>
        </p:nvSpPr>
        <p:spPr>
          <a:xfrm>
            <a:off x="928662" y="25812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Número de rotaciones en un año</a:t>
            </a:r>
            <a:endParaRPr lang="es-E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420938" y="4711712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INGRESOS TOTALES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438384" y="3640142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Cuentas por cobrar x 365 días</a:t>
            </a:r>
            <a:endParaRPr lang="es-ES" b="1" dirty="0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771650" y="4413818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36613" y="4053456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1081062" y="54885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Días de Cobranza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2268538" y="714356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Compras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2285984" y="2081194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Cuentas por pagar</a:t>
            </a:r>
            <a:endParaRPr lang="es-ES" b="1" dirty="0"/>
          </a:p>
        </p:txBody>
      </p:sp>
      <p:sp>
        <p:nvSpPr>
          <p:cNvPr id="50180" name="Line 6"/>
          <p:cNvSpPr>
            <a:spLocks noChangeShapeType="1"/>
          </p:cNvSpPr>
          <p:nvPr/>
        </p:nvSpPr>
        <p:spPr bwMode="auto">
          <a:xfrm>
            <a:off x="1619250" y="1506518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81" name="Text Box 7"/>
          <p:cNvSpPr txBox="1">
            <a:spLocks noChangeArrowheads="1"/>
          </p:cNvSpPr>
          <p:nvPr/>
        </p:nvSpPr>
        <p:spPr bwMode="auto">
          <a:xfrm>
            <a:off x="684213" y="1146156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0182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Rotación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de Pagos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50183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8" name="7 CuadroTexto"/>
          <p:cNvSpPr txBox="1"/>
          <p:nvPr/>
        </p:nvSpPr>
        <p:spPr>
          <a:xfrm>
            <a:off x="928662" y="25812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Número de rotaciones en un año</a:t>
            </a:r>
            <a:endParaRPr lang="es-E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420938" y="4711712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compras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438384" y="3640142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Cuentas por pagar x 365 días</a:t>
            </a:r>
            <a:endParaRPr lang="es-ES" b="1" dirty="0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771650" y="4413818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36613" y="4053456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1081062" y="54885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Días de pago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2268538" y="714356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Costo de mercaderías vendidas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2285984" y="2081194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Inventarios</a:t>
            </a:r>
            <a:endParaRPr lang="es-ES" b="1" dirty="0"/>
          </a:p>
        </p:txBody>
      </p:sp>
      <p:sp>
        <p:nvSpPr>
          <p:cNvPr id="50180" name="Line 6"/>
          <p:cNvSpPr>
            <a:spLocks noChangeShapeType="1"/>
          </p:cNvSpPr>
          <p:nvPr/>
        </p:nvSpPr>
        <p:spPr bwMode="auto">
          <a:xfrm>
            <a:off x="1619250" y="1506518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81" name="Text Box 7"/>
          <p:cNvSpPr txBox="1">
            <a:spLocks noChangeArrowheads="1"/>
          </p:cNvSpPr>
          <p:nvPr/>
        </p:nvSpPr>
        <p:spPr bwMode="auto">
          <a:xfrm>
            <a:off x="684213" y="1146156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0182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Rotación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Inventarios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50183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8" name="7 CuadroTexto"/>
          <p:cNvSpPr txBox="1"/>
          <p:nvPr/>
        </p:nvSpPr>
        <p:spPr>
          <a:xfrm>
            <a:off x="928662" y="25812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Número de rotaciones en un año</a:t>
            </a:r>
            <a:endParaRPr lang="es-E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420938" y="4711712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CMV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438384" y="3640142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Inventarios x 365 días</a:t>
            </a:r>
            <a:endParaRPr lang="es-ES" b="1" dirty="0"/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1771650" y="4413818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36613" y="4053456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1081062" y="548856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Días de venta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4"/>
          <p:cNvSpPr>
            <a:spLocks noChangeArrowheads="1"/>
          </p:cNvSpPr>
          <p:nvPr/>
        </p:nvSpPr>
        <p:spPr bwMode="auto">
          <a:xfrm>
            <a:off x="2268538" y="2205038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INGRESOS TOTALES</a:t>
            </a:r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2268538" y="3573463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ACTIVO FIJO NETO</a:t>
            </a:r>
          </a:p>
        </p:txBody>
      </p:sp>
      <p:sp>
        <p:nvSpPr>
          <p:cNvPr id="50180" name="Line 6"/>
          <p:cNvSpPr>
            <a:spLocks noChangeShapeType="1"/>
          </p:cNvSpPr>
          <p:nvPr/>
        </p:nvSpPr>
        <p:spPr bwMode="auto">
          <a:xfrm>
            <a:off x="1619250" y="29972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81" name="Text Box 7"/>
          <p:cNvSpPr txBox="1">
            <a:spLocks noChangeArrowheads="1"/>
          </p:cNvSpPr>
          <p:nvPr/>
        </p:nvSpPr>
        <p:spPr bwMode="auto">
          <a:xfrm>
            <a:off x="684213" y="26368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0182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3300"/>
                </a:solidFill>
                <a:latin typeface="Verdana" pitchFamily="-110" charset="0"/>
              </a:rPr>
              <a:t>Rotación del Activo Fijo </a:t>
            </a:r>
          </a:p>
        </p:txBody>
      </p:sp>
      <p:sp>
        <p:nvSpPr>
          <p:cNvPr id="50183" name="AutoShape 1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8" name="7 Rectángulo"/>
          <p:cNvSpPr/>
          <p:nvPr/>
        </p:nvSpPr>
        <p:spPr>
          <a:xfrm>
            <a:off x="2143108" y="51435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 smtClean="0"/>
              <a:t>Mide la eficacia en el uso de los activos fijos netos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PRINCIPIOS FINANCIEROS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6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2268538" y="2205038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INGRESOS TOTALES</a:t>
            </a:r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2268538" y="3573463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/>
              <a:t>ACTIVO TOTAL</a:t>
            </a:r>
          </a:p>
        </p:txBody>
      </p:sp>
      <p:sp>
        <p:nvSpPr>
          <p:cNvPr id="51204" name="Line 6"/>
          <p:cNvSpPr>
            <a:spLocks noChangeShapeType="1"/>
          </p:cNvSpPr>
          <p:nvPr/>
        </p:nvSpPr>
        <p:spPr bwMode="auto">
          <a:xfrm>
            <a:off x="1619250" y="29972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1205" name="Text Box 7"/>
          <p:cNvSpPr txBox="1">
            <a:spLocks noChangeArrowheads="1"/>
          </p:cNvSpPr>
          <p:nvPr/>
        </p:nvSpPr>
        <p:spPr bwMode="auto">
          <a:xfrm>
            <a:off x="684213" y="26368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1206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3300"/>
                </a:solidFill>
                <a:latin typeface="Verdana" pitchFamily="-110" charset="0"/>
              </a:rPr>
              <a:t>Rotación del Activo Total</a:t>
            </a:r>
          </a:p>
        </p:txBody>
      </p:sp>
      <p:sp>
        <p:nvSpPr>
          <p:cNvPr id="51207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8" name="7 CuadroTexto"/>
          <p:cNvSpPr txBox="1"/>
          <p:nvPr/>
        </p:nvSpPr>
        <p:spPr>
          <a:xfrm>
            <a:off x="1428728" y="5143512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Mide la eficacia en el uso de los activo totales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2268538" y="2205038"/>
            <a:ext cx="3887787" cy="360362"/>
          </a:xfrm>
          <a:prstGeom prst="rect">
            <a:avLst/>
          </a:prstGeom>
          <a:solidFill>
            <a:srgbClr val="0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INGRESOS TOTALES</a:t>
            </a:r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2268538" y="3573463"/>
            <a:ext cx="3887787" cy="360362"/>
          </a:xfrm>
          <a:prstGeom prst="rect">
            <a:avLst/>
          </a:prstGeom>
          <a:solidFill>
            <a:srgbClr val="66FF66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/>
              <a:t>Capital de trabajo</a:t>
            </a:r>
            <a:endParaRPr lang="es-ES" b="1" dirty="0"/>
          </a:p>
        </p:txBody>
      </p:sp>
      <p:sp>
        <p:nvSpPr>
          <p:cNvPr id="51204" name="Line 6"/>
          <p:cNvSpPr>
            <a:spLocks noChangeShapeType="1"/>
          </p:cNvSpPr>
          <p:nvPr/>
        </p:nvSpPr>
        <p:spPr bwMode="auto">
          <a:xfrm>
            <a:off x="1619250" y="29972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1205" name="Text Box 7"/>
          <p:cNvSpPr txBox="1">
            <a:spLocks noChangeArrowheads="1"/>
          </p:cNvSpPr>
          <p:nvPr/>
        </p:nvSpPr>
        <p:spPr bwMode="auto">
          <a:xfrm>
            <a:off x="684213" y="26368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1206" name="Text Box 10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3300"/>
                </a:solidFill>
                <a:latin typeface="Verdana" pitchFamily="-110" charset="0"/>
              </a:rPr>
              <a:t>Rotación del </a:t>
            </a: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Capital de Trabajo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51207" name="AutoShape 1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8" name="7 CuadroTexto"/>
          <p:cNvSpPr txBox="1"/>
          <p:nvPr/>
        </p:nvSpPr>
        <p:spPr>
          <a:xfrm>
            <a:off x="1142976" y="4929198"/>
            <a:ext cx="628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Muestra las veces en que el capital de trabajo es capaz de generar ingresos por las ventas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3300"/>
                </a:solidFill>
                <a:latin typeface="Verdana" pitchFamily="-110" charset="0"/>
              </a:rPr>
              <a:t>SOLVENCIA </a:t>
            </a:r>
          </a:p>
        </p:txBody>
      </p:sp>
      <p:sp>
        <p:nvSpPr>
          <p:cNvPr id="52227" name="Rectangle 5"/>
          <p:cNvSpPr>
            <a:spLocks noChangeArrowheads="1"/>
          </p:cNvSpPr>
          <p:nvPr/>
        </p:nvSpPr>
        <p:spPr bwMode="auto">
          <a:xfrm>
            <a:off x="2268538" y="2205038"/>
            <a:ext cx="3887787" cy="360362"/>
          </a:xfrm>
          <a:prstGeom prst="rect">
            <a:avLst/>
          </a:prstGeom>
          <a:solidFill>
            <a:srgbClr val="800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ACTIVO TOTAL</a:t>
            </a:r>
          </a:p>
        </p:txBody>
      </p:sp>
      <p:sp>
        <p:nvSpPr>
          <p:cNvPr id="52228" name="Rectangle 6"/>
          <p:cNvSpPr>
            <a:spLocks noChangeArrowheads="1"/>
          </p:cNvSpPr>
          <p:nvPr/>
        </p:nvSpPr>
        <p:spPr bwMode="auto">
          <a:xfrm>
            <a:off x="2268538" y="3500438"/>
            <a:ext cx="3887787" cy="360362"/>
          </a:xfrm>
          <a:prstGeom prst="rect">
            <a:avLst/>
          </a:prstGeom>
          <a:solidFill>
            <a:srgbClr val="9966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PASIVO TOTAL</a:t>
            </a:r>
          </a:p>
        </p:txBody>
      </p:sp>
      <p:sp>
        <p:nvSpPr>
          <p:cNvPr id="52229" name="Line 7"/>
          <p:cNvSpPr>
            <a:spLocks noChangeShapeType="1"/>
          </p:cNvSpPr>
          <p:nvPr/>
        </p:nvSpPr>
        <p:spPr bwMode="auto">
          <a:xfrm>
            <a:off x="1619250" y="299720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2230" name="Text Box 8"/>
          <p:cNvSpPr txBox="1">
            <a:spLocks noChangeArrowheads="1"/>
          </p:cNvSpPr>
          <p:nvPr/>
        </p:nvSpPr>
        <p:spPr bwMode="auto">
          <a:xfrm>
            <a:off x="684213" y="26368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2231" name="Text Box 9"/>
          <p:cNvSpPr txBox="1">
            <a:spLocks noChangeArrowheads="1"/>
          </p:cNvSpPr>
          <p:nvPr/>
        </p:nvSpPr>
        <p:spPr bwMode="auto">
          <a:xfrm>
            <a:off x="6227763" y="6308725"/>
            <a:ext cx="266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Mínimo coeficiente  2</a:t>
            </a:r>
          </a:p>
        </p:txBody>
      </p:sp>
      <p:sp>
        <p:nvSpPr>
          <p:cNvPr id="52232" name="Text Box 11"/>
          <p:cNvSpPr txBox="1">
            <a:spLocks noChangeArrowheads="1"/>
          </p:cNvSpPr>
          <p:nvPr/>
        </p:nvSpPr>
        <p:spPr bwMode="auto">
          <a:xfrm>
            <a:off x="1619250" y="4797425"/>
            <a:ext cx="59769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latin typeface="Georgia" pitchFamily="-110" charset="0"/>
              </a:rPr>
              <a:t>Capacidad de pago de los pasivos a largo plazo</a:t>
            </a:r>
          </a:p>
        </p:txBody>
      </p:sp>
      <p:sp>
        <p:nvSpPr>
          <p:cNvPr id="52233" name="AutoShape 1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5805488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INDICES DE ENDUDAMIENTO</a:t>
            </a:r>
            <a:endParaRPr lang="es-ES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ENDEUDAMIENTO SOBRE EL ACTIVO 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53251" name="Rectangle 5"/>
          <p:cNvSpPr>
            <a:spLocks noChangeArrowheads="1"/>
          </p:cNvSpPr>
          <p:nvPr/>
        </p:nvSpPr>
        <p:spPr bwMode="auto">
          <a:xfrm>
            <a:off x="2339975" y="2365361"/>
            <a:ext cx="3887788" cy="360362"/>
          </a:xfrm>
          <a:prstGeom prst="rect">
            <a:avLst/>
          </a:prstGeom>
          <a:solidFill>
            <a:srgbClr val="800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ACTIVO TOTAL</a:t>
            </a:r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2339975" y="1357298"/>
            <a:ext cx="3887788" cy="360363"/>
          </a:xfrm>
          <a:prstGeom prst="rect">
            <a:avLst/>
          </a:prstGeom>
          <a:solidFill>
            <a:srgbClr val="9966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PASIVO TOTAL</a:t>
            </a:r>
          </a:p>
        </p:txBody>
      </p:sp>
      <p:sp>
        <p:nvSpPr>
          <p:cNvPr id="53253" name="Line 7"/>
          <p:cNvSpPr>
            <a:spLocks noChangeShapeType="1"/>
          </p:cNvSpPr>
          <p:nvPr/>
        </p:nvSpPr>
        <p:spPr bwMode="auto">
          <a:xfrm>
            <a:off x="1619250" y="2078023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3254" name="Text Box 8"/>
          <p:cNvSpPr txBox="1">
            <a:spLocks noChangeArrowheads="1"/>
          </p:cNvSpPr>
          <p:nvPr/>
        </p:nvSpPr>
        <p:spPr bwMode="auto">
          <a:xfrm>
            <a:off x="684213" y="1717661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 dirty="0"/>
              <a:t>=</a:t>
            </a:r>
          </a:p>
        </p:txBody>
      </p:sp>
      <p:sp>
        <p:nvSpPr>
          <p:cNvPr id="53255" name="Text Box 9"/>
          <p:cNvSpPr txBox="1">
            <a:spLocks noChangeArrowheads="1"/>
          </p:cNvSpPr>
          <p:nvPr/>
        </p:nvSpPr>
        <p:spPr bwMode="auto">
          <a:xfrm>
            <a:off x="2843213" y="5805488"/>
            <a:ext cx="5976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dirty="0"/>
              <a:t>% TOTAL DE ACTIVOS </a:t>
            </a:r>
            <a:r>
              <a:rPr lang="es-ES" dirty="0" smtClean="0"/>
              <a:t> Y DE PATRIMONIO FINANCIADOS </a:t>
            </a:r>
            <a:r>
              <a:rPr lang="es-ES" dirty="0"/>
              <a:t>CON PASIVOS</a:t>
            </a:r>
          </a:p>
        </p:txBody>
      </p:sp>
      <p:sp>
        <p:nvSpPr>
          <p:cNvPr id="53256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308725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492375" y="5211778"/>
            <a:ext cx="3887788" cy="360362"/>
          </a:xfrm>
          <a:prstGeom prst="rect">
            <a:avLst/>
          </a:prstGeom>
          <a:solidFill>
            <a:srgbClr val="800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PATRIMONIO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492375" y="4203715"/>
            <a:ext cx="3887788" cy="360363"/>
          </a:xfrm>
          <a:prstGeom prst="rect">
            <a:avLst/>
          </a:prstGeom>
          <a:solidFill>
            <a:srgbClr val="9966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PASIVO TOTAL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1771650" y="4924440"/>
            <a:ext cx="5545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836613" y="456407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357158" y="3214686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ENDEUDAMIENTO SOBRE EL PATRIMONIO</a:t>
            </a:r>
            <a:endParaRPr lang="es-E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INDICES DE LIQUIDEZ</a:t>
            </a:r>
            <a:endParaRPr lang="es-ES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3300"/>
                </a:solidFill>
                <a:latin typeface="Verdana" pitchFamily="-110" charset="0"/>
              </a:rPr>
              <a:t>LIQUIDEZ </a:t>
            </a:r>
          </a:p>
        </p:txBody>
      </p:sp>
      <p:sp>
        <p:nvSpPr>
          <p:cNvPr id="54275" name="Rectangle 5"/>
          <p:cNvSpPr>
            <a:spLocks noChangeArrowheads="1"/>
          </p:cNvSpPr>
          <p:nvPr/>
        </p:nvSpPr>
        <p:spPr bwMode="auto">
          <a:xfrm>
            <a:off x="2268538" y="2420938"/>
            <a:ext cx="3887787" cy="360362"/>
          </a:xfrm>
          <a:prstGeom prst="rect">
            <a:avLst/>
          </a:prstGeom>
          <a:solidFill>
            <a:srgbClr val="6666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PASIVO CORRIENTE</a:t>
            </a:r>
          </a:p>
        </p:txBody>
      </p:sp>
      <p:sp>
        <p:nvSpPr>
          <p:cNvPr id="54276" name="Rectangle 6"/>
          <p:cNvSpPr>
            <a:spLocks noChangeArrowheads="1"/>
          </p:cNvSpPr>
          <p:nvPr/>
        </p:nvSpPr>
        <p:spPr bwMode="auto">
          <a:xfrm>
            <a:off x="2268538" y="1412875"/>
            <a:ext cx="3887787" cy="360363"/>
          </a:xfrm>
          <a:prstGeom prst="rect">
            <a:avLst/>
          </a:prstGeom>
          <a:solidFill>
            <a:srgbClr val="808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ACTIVO CORRIENTE</a:t>
            </a:r>
          </a:p>
        </p:txBody>
      </p:sp>
      <p:sp>
        <p:nvSpPr>
          <p:cNvPr id="54277" name="Line 7"/>
          <p:cNvSpPr>
            <a:spLocks noChangeShapeType="1"/>
          </p:cNvSpPr>
          <p:nvPr/>
        </p:nvSpPr>
        <p:spPr bwMode="auto">
          <a:xfrm>
            <a:off x="1547813" y="2133600"/>
            <a:ext cx="55451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4278" name="Text Box 8"/>
          <p:cNvSpPr txBox="1">
            <a:spLocks noChangeArrowheads="1"/>
          </p:cNvSpPr>
          <p:nvPr/>
        </p:nvSpPr>
        <p:spPr bwMode="auto">
          <a:xfrm>
            <a:off x="612775" y="17732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4279" name="Text Box 9"/>
          <p:cNvSpPr txBox="1">
            <a:spLocks noChangeArrowheads="1"/>
          </p:cNvSpPr>
          <p:nvPr/>
        </p:nvSpPr>
        <p:spPr bwMode="auto">
          <a:xfrm>
            <a:off x="6227763" y="6308725"/>
            <a:ext cx="2663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/>
              <a:t>Mínimo coeficiente  1</a:t>
            </a:r>
          </a:p>
        </p:txBody>
      </p:sp>
      <p:sp>
        <p:nvSpPr>
          <p:cNvPr id="54280" name="Text Box 10"/>
          <p:cNvSpPr txBox="1">
            <a:spLocks noChangeArrowheads="1"/>
          </p:cNvSpPr>
          <p:nvPr/>
        </p:nvSpPr>
        <p:spPr bwMode="auto">
          <a:xfrm>
            <a:off x="250825" y="3573463"/>
            <a:ext cx="864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3300"/>
                </a:solidFill>
                <a:latin typeface="Verdana" pitchFamily="-110" charset="0"/>
              </a:rPr>
              <a:t>PRUEBA ÁCIDA </a:t>
            </a:r>
          </a:p>
        </p:txBody>
      </p:sp>
      <p:sp>
        <p:nvSpPr>
          <p:cNvPr id="54281" name="Rectangle 11"/>
          <p:cNvSpPr>
            <a:spLocks noChangeArrowheads="1"/>
          </p:cNvSpPr>
          <p:nvPr/>
        </p:nvSpPr>
        <p:spPr bwMode="auto">
          <a:xfrm>
            <a:off x="2987675" y="5373688"/>
            <a:ext cx="3887788" cy="360362"/>
          </a:xfrm>
          <a:prstGeom prst="rect">
            <a:avLst/>
          </a:prstGeom>
          <a:solidFill>
            <a:srgbClr val="6666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PASIVO CORRIENTE</a:t>
            </a:r>
          </a:p>
        </p:txBody>
      </p:sp>
      <p:sp>
        <p:nvSpPr>
          <p:cNvPr id="54282" name="Rectangle 12"/>
          <p:cNvSpPr>
            <a:spLocks noChangeArrowheads="1"/>
          </p:cNvSpPr>
          <p:nvPr/>
        </p:nvSpPr>
        <p:spPr bwMode="auto">
          <a:xfrm>
            <a:off x="1692275" y="4292600"/>
            <a:ext cx="3024188" cy="360363"/>
          </a:xfrm>
          <a:prstGeom prst="rect">
            <a:avLst/>
          </a:prstGeom>
          <a:solidFill>
            <a:srgbClr val="808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ACTIVO CORRIENTE</a:t>
            </a:r>
          </a:p>
        </p:txBody>
      </p:sp>
      <p:sp>
        <p:nvSpPr>
          <p:cNvPr id="54283" name="Line 13"/>
          <p:cNvSpPr>
            <a:spLocks noChangeShapeType="1"/>
          </p:cNvSpPr>
          <p:nvPr/>
        </p:nvSpPr>
        <p:spPr bwMode="auto">
          <a:xfrm>
            <a:off x="1763713" y="5013325"/>
            <a:ext cx="6553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4284" name="Text Box 14"/>
          <p:cNvSpPr txBox="1">
            <a:spLocks noChangeArrowheads="1"/>
          </p:cNvSpPr>
          <p:nvPr/>
        </p:nvSpPr>
        <p:spPr bwMode="auto">
          <a:xfrm>
            <a:off x="828675" y="4652963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4285" name="Line 15"/>
          <p:cNvSpPr>
            <a:spLocks noChangeShapeType="1"/>
          </p:cNvSpPr>
          <p:nvPr/>
        </p:nvSpPr>
        <p:spPr bwMode="auto">
          <a:xfrm>
            <a:off x="5003800" y="4437063"/>
            <a:ext cx="2174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4286" name="Rectangle 16"/>
          <p:cNvSpPr>
            <a:spLocks noChangeArrowheads="1"/>
          </p:cNvSpPr>
          <p:nvPr/>
        </p:nvSpPr>
        <p:spPr bwMode="auto">
          <a:xfrm>
            <a:off x="5508625" y="4292600"/>
            <a:ext cx="2555875" cy="360363"/>
          </a:xfrm>
          <a:prstGeom prst="rect">
            <a:avLst/>
          </a:prstGeom>
          <a:solidFill>
            <a:srgbClr val="808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>
                <a:solidFill>
                  <a:schemeClr val="bg1"/>
                </a:solidFill>
              </a:rPr>
              <a:t>INVENTARIOS</a:t>
            </a:r>
          </a:p>
        </p:txBody>
      </p:sp>
      <p:sp>
        <p:nvSpPr>
          <p:cNvPr id="54287" name="AutoShape 1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6308725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4"/>
          <p:cNvSpPr txBox="1">
            <a:spLocks noChangeArrowheads="1"/>
          </p:cNvSpPr>
          <p:nvPr/>
        </p:nvSpPr>
        <p:spPr bwMode="auto">
          <a:xfrm>
            <a:off x="250825" y="260350"/>
            <a:ext cx="864235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CAPITAL DE TRABAJO</a:t>
            </a:r>
          </a:p>
          <a:p>
            <a:pPr>
              <a:spcBef>
                <a:spcPct val="50000"/>
              </a:spcBef>
            </a:pPr>
            <a:r>
              <a:rPr lang="es-ES" b="1" dirty="0" smtClean="0">
                <a:solidFill>
                  <a:srgbClr val="003300"/>
                </a:solidFill>
                <a:latin typeface="Verdana" pitchFamily="-110" charset="0"/>
              </a:rPr>
              <a:t>FONDO DE MANIOBRA</a:t>
            </a:r>
            <a:endParaRPr lang="es-ES" b="1" dirty="0">
              <a:solidFill>
                <a:srgbClr val="003300"/>
              </a:solidFill>
              <a:latin typeface="Verdana" pitchFamily="-110" charset="0"/>
            </a:endParaRPr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1643042" y="2643182"/>
            <a:ext cx="7000924" cy="571504"/>
          </a:xfrm>
          <a:prstGeom prst="rect">
            <a:avLst/>
          </a:prstGeom>
          <a:solidFill>
            <a:srgbClr val="9966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b="1" dirty="0" smtClean="0">
                <a:solidFill>
                  <a:schemeClr val="bg1"/>
                </a:solidFill>
              </a:rPr>
              <a:t>ACTIVOS CORRIENTES – PASIVOS CORRIENTES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53254" name="Text Box 8"/>
          <p:cNvSpPr txBox="1">
            <a:spLocks noChangeArrowheads="1"/>
          </p:cNvSpPr>
          <p:nvPr/>
        </p:nvSpPr>
        <p:spPr bwMode="auto">
          <a:xfrm>
            <a:off x="684213" y="2636838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/>
              <a:t>=</a:t>
            </a:r>
          </a:p>
        </p:txBody>
      </p:sp>
      <p:sp>
        <p:nvSpPr>
          <p:cNvPr id="53256" name="AutoShape 10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85113" y="6308725"/>
            <a:ext cx="574675" cy="288925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4" name="Rectangle 4"/>
          <p:cNvSpPr>
            <a:spLocks noChangeArrowheads="1"/>
          </p:cNvSpPr>
          <p:nvPr/>
        </p:nvSpPr>
        <p:spPr bwMode="auto">
          <a:xfrm>
            <a:off x="1835150" y="1773238"/>
            <a:ext cx="58245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s-ES_tradnl" sz="1600">
                <a:solidFill>
                  <a:schemeClr val="bg1"/>
                </a:solidFill>
                <a:latin typeface="Times New Roman" pitchFamily="18" charset="0"/>
              </a:rPr>
              <a:t>DESCOMPOSICIÓN  DE  LA RENTABILIDAD PATRIMONIAL</a:t>
            </a:r>
            <a:endParaRPr lang="es-ES_tradnl" sz="1800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01765" name="Rectangle 5"/>
          <p:cNvSpPr>
            <a:spLocks noChangeArrowheads="1"/>
          </p:cNvSpPr>
          <p:nvPr/>
        </p:nvSpPr>
        <p:spPr bwMode="auto">
          <a:xfrm>
            <a:off x="7377113" y="3916363"/>
            <a:ext cx="1443037" cy="463550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66" name="Rectangle 6"/>
          <p:cNvSpPr>
            <a:spLocks noChangeArrowheads="1"/>
          </p:cNvSpPr>
          <p:nvPr/>
        </p:nvSpPr>
        <p:spPr bwMode="auto">
          <a:xfrm>
            <a:off x="7569200" y="4068763"/>
            <a:ext cx="11064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GASTOS DE ADM.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67" name="Rectangle 7"/>
          <p:cNvSpPr>
            <a:spLocks noChangeArrowheads="1"/>
          </p:cNvSpPr>
          <p:nvPr/>
        </p:nvSpPr>
        <p:spPr bwMode="auto">
          <a:xfrm>
            <a:off x="7377113" y="2392363"/>
            <a:ext cx="1443037" cy="530225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68" name="Rectangle 8"/>
          <p:cNvSpPr>
            <a:spLocks noChangeArrowheads="1"/>
          </p:cNvSpPr>
          <p:nvPr/>
        </p:nvSpPr>
        <p:spPr bwMode="auto">
          <a:xfrm>
            <a:off x="7524750" y="2565400"/>
            <a:ext cx="12112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COSTOS DE VENTA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69" name="Rectangle 9"/>
          <p:cNvSpPr>
            <a:spLocks noChangeArrowheads="1"/>
          </p:cNvSpPr>
          <p:nvPr/>
        </p:nvSpPr>
        <p:spPr bwMode="auto">
          <a:xfrm>
            <a:off x="7340600" y="3233738"/>
            <a:ext cx="1479550" cy="398462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70" name="Rectangle 10"/>
          <p:cNvSpPr>
            <a:spLocks noChangeArrowheads="1"/>
          </p:cNvSpPr>
          <p:nvPr/>
        </p:nvSpPr>
        <p:spPr bwMode="auto">
          <a:xfrm>
            <a:off x="7451725" y="3268663"/>
            <a:ext cx="1158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GASTOS DE VENTA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71" name="Rectangle 11"/>
          <p:cNvSpPr>
            <a:spLocks noChangeArrowheads="1"/>
          </p:cNvSpPr>
          <p:nvPr/>
        </p:nvSpPr>
        <p:spPr bwMode="auto">
          <a:xfrm>
            <a:off x="5319713" y="3001963"/>
            <a:ext cx="1325562" cy="463550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72" name="Rectangle 12"/>
          <p:cNvSpPr>
            <a:spLocks noChangeArrowheads="1"/>
          </p:cNvSpPr>
          <p:nvPr/>
        </p:nvSpPr>
        <p:spPr bwMode="auto">
          <a:xfrm>
            <a:off x="5434013" y="3078163"/>
            <a:ext cx="110490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s-ES_tradnl" sz="900">
                <a:solidFill>
                  <a:srgbClr val="FFFF00"/>
                </a:solidFill>
                <a:latin typeface="Arial" pitchFamily="34" charset="0"/>
              </a:rPr>
              <a:t>COSTOS Y GASTOS</a:t>
            </a:r>
          </a:p>
          <a:p>
            <a:pPr algn="ctr">
              <a:defRPr/>
            </a:pPr>
            <a:r>
              <a:rPr lang="es-ES_tradnl" sz="900">
                <a:solidFill>
                  <a:srgbClr val="FFFF00"/>
                </a:solidFill>
                <a:latin typeface="Arial" pitchFamily="34" charset="0"/>
              </a:rPr>
              <a:t>TOTALES</a:t>
            </a:r>
            <a:endParaRPr lang="es-ES_tradnl" sz="16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73" name="Rectangle 13"/>
          <p:cNvSpPr>
            <a:spLocks noChangeArrowheads="1"/>
          </p:cNvSpPr>
          <p:nvPr/>
        </p:nvSpPr>
        <p:spPr bwMode="auto">
          <a:xfrm>
            <a:off x="5284788" y="2239963"/>
            <a:ext cx="1260475" cy="463550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74" name="Rectangle 14"/>
          <p:cNvSpPr>
            <a:spLocks noChangeArrowheads="1"/>
          </p:cNvSpPr>
          <p:nvPr/>
        </p:nvSpPr>
        <p:spPr bwMode="auto">
          <a:xfrm>
            <a:off x="5548313" y="2392363"/>
            <a:ext cx="514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VENTAS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63501" name="Line 15"/>
          <p:cNvSpPr>
            <a:spLocks noChangeShapeType="1"/>
          </p:cNvSpPr>
          <p:nvPr/>
        </p:nvSpPr>
        <p:spPr bwMode="auto">
          <a:xfrm flipH="1">
            <a:off x="7008813" y="2836863"/>
            <a:ext cx="331787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02" name="Line 16"/>
          <p:cNvSpPr>
            <a:spLocks noChangeShapeType="1"/>
          </p:cNvSpPr>
          <p:nvPr/>
        </p:nvSpPr>
        <p:spPr bwMode="auto">
          <a:xfrm flipH="1">
            <a:off x="6996113" y="4144963"/>
            <a:ext cx="331787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03" name="Line 17"/>
          <p:cNvSpPr>
            <a:spLocks noChangeShapeType="1"/>
          </p:cNvSpPr>
          <p:nvPr/>
        </p:nvSpPr>
        <p:spPr bwMode="auto">
          <a:xfrm flipH="1">
            <a:off x="6996113" y="2849563"/>
            <a:ext cx="0" cy="1308100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04" name="Line 18"/>
          <p:cNvSpPr>
            <a:spLocks noChangeShapeType="1"/>
          </p:cNvSpPr>
          <p:nvPr/>
        </p:nvSpPr>
        <p:spPr bwMode="auto">
          <a:xfrm flipH="1">
            <a:off x="6718300" y="3367088"/>
            <a:ext cx="622300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05" name="Freeform 19"/>
          <p:cNvSpPr>
            <a:spLocks/>
          </p:cNvSpPr>
          <p:nvPr/>
        </p:nvSpPr>
        <p:spPr bwMode="auto">
          <a:xfrm>
            <a:off x="6610350" y="3300413"/>
            <a:ext cx="125413" cy="123825"/>
          </a:xfrm>
          <a:custGeom>
            <a:avLst/>
            <a:gdLst>
              <a:gd name="T0" fmla="*/ 125413 w 79"/>
              <a:gd name="T1" fmla="*/ 0 h 78"/>
              <a:gd name="T2" fmla="*/ 0 w 79"/>
              <a:gd name="T3" fmla="*/ 66675 h 78"/>
              <a:gd name="T4" fmla="*/ 125413 w 79"/>
              <a:gd name="T5" fmla="*/ 123825 h 78"/>
              <a:gd name="T6" fmla="*/ 125413 w 79"/>
              <a:gd name="T7" fmla="*/ 0 h 78"/>
              <a:gd name="T8" fmla="*/ 0 60000 65536"/>
              <a:gd name="T9" fmla="*/ 0 60000 65536"/>
              <a:gd name="T10" fmla="*/ 0 60000 65536"/>
              <a:gd name="T11" fmla="*/ 0 60000 65536"/>
              <a:gd name="T12" fmla="*/ 0 w 79"/>
              <a:gd name="T13" fmla="*/ 0 h 78"/>
              <a:gd name="T14" fmla="*/ 79 w 79"/>
              <a:gd name="T15" fmla="*/ 78 h 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9" h="78">
                <a:moveTo>
                  <a:pt x="79" y="0"/>
                </a:moveTo>
                <a:lnTo>
                  <a:pt x="0" y="42"/>
                </a:lnTo>
                <a:lnTo>
                  <a:pt x="79" y="78"/>
                </a:lnTo>
                <a:lnTo>
                  <a:pt x="79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780" name="Rectangle 20"/>
          <p:cNvSpPr>
            <a:spLocks noChangeArrowheads="1"/>
          </p:cNvSpPr>
          <p:nvPr/>
        </p:nvSpPr>
        <p:spPr bwMode="auto">
          <a:xfrm>
            <a:off x="3562350" y="3433763"/>
            <a:ext cx="1258888" cy="463550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81" name="Rectangle 21"/>
          <p:cNvSpPr>
            <a:spLocks noChangeArrowheads="1"/>
          </p:cNvSpPr>
          <p:nvPr/>
        </p:nvSpPr>
        <p:spPr bwMode="auto">
          <a:xfrm>
            <a:off x="3913188" y="3573463"/>
            <a:ext cx="5143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VENTAS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82" name="Rectangle 22"/>
          <p:cNvSpPr>
            <a:spLocks noChangeArrowheads="1"/>
          </p:cNvSpPr>
          <p:nvPr/>
        </p:nvSpPr>
        <p:spPr bwMode="auto">
          <a:xfrm>
            <a:off x="3562350" y="2571750"/>
            <a:ext cx="1258888" cy="463550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83" name="Rectangle 23"/>
          <p:cNvSpPr>
            <a:spLocks noChangeArrowheads="1"/>
          </p:cNvSpPr>
          <p:nvPr/>
        </p:nvSpPr>
        <p:spPr bwMode="auto">
          <a:xfrm>
            <a:off x="3719513" y="2620963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UTILIDAD</a:t>
            </a:r>
          </a:p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NETA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84" name="Rectangle 24"/>
          <p:cNvSpPr>
            <a:spLocks noChangeArrowheads="1"/>
          </p:cNvSpPr>
          <p:nvPr/>
        </p:nvSpPr>
        <p:spPr bwMode="auto">
          <a:xfrm>
            <a:off x="1890713" y="2925763"/>
            <a:ext cx="1258887" cy="463550"/>
          </a:xfrm>
          <a:prstGeom prst="rect">
            <a:avLst/>
          </a:prstGeom>
          <a:gradFill rotWithShape="1">
            <a:gsLst>
              <a:gs pos="0">
                <a:srgbClr val="000080">
                  <a:alpha val="50000"/>
                </a:srgbClr>
              </a:gs>
              <a:gs pos="100000">
                <a:schemeClr val="tx1">
                  <a:alpha val="60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762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01785" name="Rectangle 25"/>
          <p:cNvSpPr>
            <a:spLocks noChangeArrowheads="1"/>
          </p:cNvSpPr>
          <p:nvPr/>
        </p:nvSpPr>
        <p:spPr bwMode="auto">
          <a:xfrm>
            <a:off x="2022475" y="3001963"/>
            <a:ext cx="974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MARGEN DE</a:t>
            </a:r>
            <a:br>
              <a:rPr lang="es-ES_tradnl" sz="1000">
                <a:solidFill>
                  <a:srgbClr val="FFFF00"/>
                </a:solidFill>
                <a:latin typeface="Arial" pitchFamily="34" charset="0"/>
              </a:rPr>
            </a:b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UTILIDAD NETA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63512" name="Line 26"/>
          <p:cNvSpPr>
            <a:spLocks noChangeShapeType="1"/>
          </p:cNvSpPr>
          <p:nvPr/>
        </p:nvSpPr>
        <p:spPr bwMode="auto">
          <a:xfrm flipH="1">
            <a:off x="3429000" y="2770188"/>
            <a:ext cx="133350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13" name="Line 27"/>
          <p:cNvSpPr>
            <a:spLocks noChangeShapeType="1"/>
          </p:cNvSpPr>
          <p:nvPr/>
        </p:nvSpPr>
        <p:spPr bwMode="auto">
          <a:xfrm flipH="1">
            <a:off x="3429000" y="3632200"/>
            <a:ext cx="133350" cy="1588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14" name="Line 28"/>
          <p:cNvSpPr>
            <a:spLocks noChangeShapeType="1"/>
          </p:cNvSpPr>
          <p:nvPr/>
        </p:nvSpPr>
        <p:spPr bwMode="auto">
          <a:xfrm>
            <a:off x="3429000" y="2770188"/>
            <a:ext cx="1588" cy="862012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15" name="Line 29"/>
          <p:cNvSpPr>
            <a:spLocks noChangeShapeType="1"/>
          </p:cNvSpPr>
          <p:nvPr/>
        </p:nvSpPr>
        <p:spPr bwMode="auto">
          <a:xfrm flipH="1">
            <a:off x="3271838" y="3168650"/>
            <a:ext cx="157162" cy="1588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16" name="Freeform 30"/>
          <p:cNvSpPr>
            <a:spLocks/>
          </p:cNvSpPr>
          <p:nvPr/>
        </p:nvSpPr>
        <p:spPr bwMode="auto">
          <a:xfrm>
            <a:off x="3163888" y="3101975"/>
            <a:ext cx="123825" cy="123825"/>
          </a:xfrm>
          <a:custGeom>
            <a:avLst/>
            <a:gdLst>
              <a:gd name="T0" fmla="*/ 123825 w 78"/>
              <a:gd name="T1" fmla="*/ 0 h 78"/>
              <a:gd name="T2" fmla="*/ 0 w 78"/>
              <a:gd name="T3" fmla="*/ 66675 h 78"/>
              <a:gd name="T4" fmla="*/ 123825 w 78"/>
              <a:gd name="T5" fmla="*/ 123825 h 78"/>
              <a:gd name="T6" fmla="*/ 123825 w 78"/>
              <a:gd name="T7" fmla="*/ 0 h 78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78"/>
              <a:gd name="T14" fmla="*/ 78 w 78"/>
              <a:gd name="T15" fmla="*/ 78 h 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78">
                <a:moveTo>
                  <a:pt x="78" y="0"/>
                </a:moveTo>
                <a:lnTo>
                  <a:pt x="0" y="42"/>
                </a:lnTo>
                <a:lnTo>
                  <a:pt x="78" y="78"/>
                </a:lnTo>
                <a:lnTo>
                  <a:pt x="78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791" name="Rectangle 31"/>
          <p:cNvSpPr>
            <a:spLocks noChangeArrowheads="1"/>
          </p:cNvSpPr>
          <p:nvPr/>
        </p:nvSpPr>
        <p:spPr bwMode="auto">
          <a:xfrm>
            <a:off x="7423150" y="6308725"/>
            <a:ext cx="1325563" cy="433388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56796" dir="1593903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92" name="Rectangle 32"/>
          <p:cNvSpPr>
            <a:spLocks noChangeArrowheads="1"/>
          </p:cNvSpPr>
          <p:nvPr/>
        </p:nvSpPr>
        <p:spPr bwMode="auto">
          <a:xfrm>
            <a:off x="7626350" y="6461125"/>
            <a:ext cx="8445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EXISTENCIAS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93" name="Rectangle 33"/>
          <p:cNvSpPr>
            <a:spLocks noChangeArrowheads="1"/>
          </p:cNvSpPr>
          <p:nvPr/>
        </p:nvSpPr>
        <p:spPr bwMode="auto">
          <a:xfrm>
            <a:off x="7377113" y="4906963"/>
            <a:ext cx="1371600" cy="381000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56796" dir="1593903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94" name="Rectangle 34"/>
          <p:cNvSpPr>
            <a:spLocks noChangeArrowheads="1"/>
          </p:cNvSpPr>
          <p:nvPr/>
        </p:nvSpPr>
        <p:spPr bwMode="auto">
          <a:xfrm>
            <a:off x="7497763" y="5013325"/>
            <a:ext cx="110648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ACT. DISPONIBLE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95" name="Rectangle 35"/>
          <p:cNvSpPr>
            <a:spLocks noChangeArrowheads="1"/>
          </p:cNvSpPr>
          <p:nvPr/>
        </p:nvSpPr>
        <p:spPr bwMode="auto">
          <a:xfrm>
            <a:off x="7340600" y="5553075"/>
            <a:ext cx="1479550" cy="396875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56796" dir="1593903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96" name="Rectangle 36"/>
          <p:cNvSpPr>
            <a:spLocks noChangeArrowheads="1"/>
          </p:cNvSpPr>
          <p:nvPr/>
        </p:nvSpPr>
        <p:spPr bwMode="auto">
          <a:xfrm>
            <a:off x="7464425" y="5668963"/>
            <a:ext cx="128428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CTAS. POR COBRAR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97" name="Rectangle 37"/>
          <p:cNvSpPr>
            <a:spLocks noChangeArrowheads="1"/>
          </p:cNvSpPr>
          <p:nvPr/>
        </p:nvSpPr>
        <p:spPr bwMode="auto">
          <a:xfrm>
            <a:off x="5395913" y="6278563"/>
            <a:ext cx="1173162" cy="463550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56796" dir="1593903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798" name="Rectangle 38"/>
          <p:cNvSpPr>
            <a:spLocks noChangeArrowheads="1"/>
          </p:cNvSpPr>
          <p:nvPr/>
        </p:nvSpPr>
        <p:spPr bwMode="auto">
          <a:xfrm>
            <a:off x="5472113" y="6430963"/>
            <a:ext cx="990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ACTIVOS FIJOS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799" name="Rectangle 39"/>
          <p:cNvSpPr>
            <a:spLocks noChangeArrowheads="1"/>
          </p:cNvSpPr>
          <p:nvPr/>
        </p:nvSpPr>
        <p:spPr bwMode="auto">
          <a:xfrm>
            <a:off x="5395913" y="5364163"/>
            <a:ext cx="1219200" cy="463550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56796" dir="1593903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800" name="Rectangle 40"/>
          <p:cNvSpPr>
            <a:spLocks noChangeArrowheads="1"/>
          </p:cNvSpPr>
          <p:nvPr/>
        </p:nvSpPr>
        <p:spPr bwMode="auto">
          <a:xfrm>
            <a:off x="5554663" y="5440363"/>
            <a:ext cx="911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ACTIVOS</a:t>
            </a:r>
          </a:p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CIRCULANTES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63527" name="Line 41"/>
          <p:cNvSpPr>
            <a:spLocks noChangeShapeType="1"/>
          </p:cNvSpPr>
          <p:nvPr/>
        </p:nvSpPr>
        <p:spPr bwMode="auto">
          <a:xfrm flipH="1">
            <a:off x="7008813" y="5156200"/>
            <a:ext cx="331787" cy="1588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28" name="Line 42"/>
          <p:cNvSpPr>
            <a:spLocks noChangeShapeType="1"/>
          </p:cNvSpPr>
          <p:nvPr/>
        </p:nvSpPr>
        <p:spPr bwMode="auto">
          <a:xfrm flipH="1">
            <a:off x="7048500" y="6523038"/>
            <a:ext cx="331788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29" name="Line 43"/>
          <p:cNvSpPr>
            <a:spLocks noChangeShapeType="1"/>
          </p:cNvSpPr>
          <p:nvPr/>
        </p:nvSpPr>
        <p:spPr bwMode="auto">
          <a:xfrm>
            <a:off x="7008813" y="5156200"/>
            <a:ext cx="11112" cy="1368425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30" name="Line 44"/>
          <p:cNvSpPr>
            <a:spLocks noChangeShapeType="1"/>
          </p:cNvSpPr>
          <p:nvPr/>
        </p:nvSpPr>
        <p:spPr bwMode="auto">
          <a:xfrm flipH="1">
            <a:off x="6718300" y="5684838"/>
            <a:ext cx="622300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31" name="Freeform 45"/>
          <p:cNvSpPr>
            <a:spLocks/>
          </p:cNvSpPr>
          <p:nvPr/>
        </p:nvSpPr>
        <p:spPr bwMode="auto">
          <a:xfrm>
            <a:off x="6610350" y="5619750"/>
            <a:ext cx="125413" cy="123825"/>
          </a:xfrm>
          <a:custGeom>
            <a:avLst/>
            <a:gdLst>
              <a:gd name="T0" fmla="*/ 125413 w 79"/>
              <a:gd name="T1" fmla="*/ 0 h 78"/>
              <a:gd name="T2" fmla="*/ 0 w 79"/>
              <a:gd name="T3" fmla="*/ 65087 h 78"/>
              <a:gd name="T4" fmla="*/ 125413 w 79"/>
              <a:gd name="T5" fmla="*/ 123825 h 78"/>
              <a:gd name="T6" fmla="*/ 125413 w 79"/>
              <a:gd name="T7" fmla="*/ 0 h 78"/>
              <a:gd name="T8" fmla="*/ 0 60000 65536"/>
              <a:gd name="T9" fmla="*/ 0 60000 65536"/>
              <a:gd name="T10" fmla="*/ 0 60000 65536"/>
              <a:gd name="T11" fmla="*/ 0 60000 65536"/>
              <a:gd name="T12" fmla="*/ 0 w 79"/>
              <a:gd name="T13" fmla="*/ 0 h 78"/>
              <a:gd name="T14" fmla="*/ 79 w 79"/>
              <a:gd name="T15" fmla="*/ 78 h 7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9" h="78">
                <a:moveTo>
                  <a:pt x="79" y="0"/>
                </a:moveTo>
                <a:lnTo>
                  <a:pt x="0" y="41"/>
                </a:lnTo>
                <a:lnTo>
                  <a:pt x="79" y="78"/>
                </a:lnTo>
                <a:lnTo>
                  <a:pt x="79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806" name="Rectangle 46"/>
          <p:cNvSpPr>
            <a:spLocks noChangeArrowheads="1"/>
          </p:cNvSpPr>
          <p:nvPr/>
        </p:nvSpPr>
        <p:spPr bwMode="auto">
          <a:xfrm>
            <a:off x="3694113" y="5818188"/>
            <a:ext cx="1260475" cy="463550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117088" dir="751728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807" name="Rectangle 47"/>
          <p:cNvSpPr>
            <a:spLocks noChangeArrowheads="1"/>
          </p:cNvSpPr>
          <p:nvPr/>
        </p:nvSpPr>
        <p:spPr bwMode="auto">
          <a:xfrm>
            <a:off x="4056063" y="5973763"/>
            <a:ext cx="5778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ACTIVOS</a:t>
            </a:r>
          </a:p>
          <a:p>
            <a:pPr algn="ctr">
              <a:defRPr/>
            </a:pP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08" name="Rectangle 48"/>
          <p:cNvSpPr>
            <a:spLocks noChangeArrowheads="1"/>
          </p:cNvSpPr>
          <p:nvPr/>
        </p:nvSpPr>
        <p:spPr bwMode="auto">
          <a:xfrm>
            <a:off x="3719513" y="4983163"/>
            <a:ext cx="1260475" cy="465137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 algn="ctr">
            <a:solidFill>
              <a:srgbClr val="FFFF00"/>
            </a:solidFill>
            <a:miter lim="800000"/>
            <a:headEnd/>
            <a:tailEnd/>
          </a:ln>
          <a:effectLst>
            <a:outerShdw dist="117088" dir="751728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s-ES">
              <a:latin typeface="Arial" pitchFamily="34" charset="0"/>
            </a:endParaRPr>
          </a:p>
        </p:txBody>
      </p:sp>
      <p:sp>
        <p:nvSpPr>
          <p:cNvPr id="501809" name="Rectangle 49"/>
          <p:cNvSpPr>
            <a:spLocks noChangeArrowheads="1"/>
          </p:cNvSpPr>
          <p:nvPr/>
        </p:nvSpPr>
        <p:spPr bwMode="auto">
          <a:xfrm>
            <a:off x="4024313" y="5135563"/>
            <a:ext cx="53498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VENTAS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10" name="Rectangle 50"/>
          <p:cNvSpPr>
            <a:spLocks noChangeArrowheads="1"/>
          </p:cNvSpPr>
          <p:nvPr/>
        </p:nvSpPr>
        <p:spPr bwMode="auto">
          <a:xfrm>
            <a:off x="2036763" y="5287963"/>
            <a:ext cx="1301750" cy="533400"/>
          </a:xfrm>
          <a:prstGeom prst="rect">
            <a:avLst/>
          </a:prstGeom>
          <a:gradFill rotWithShape="1">
            <a:gsLst>
              <a:gs pos="0">
                <a:srgbClr val="800000">
                  <a:alpha val="56000"/>
                </a:srgbClr>
              </a:gs>
              <a:gs pos="100000">
                <a:schemeClr val="tx1">
                  <a:alpha val="49001"/>
                </a:schemeClr>
              </a:gs>
            </a:gsLst>
            <a:lin ang="5400000" scaled="1"/>
          </a:gradFill>
          <a:ln w="49276">
            <a:solidFill>
              <a:srgbClr val="FFFF00"/>
            </a:solidFill>
            <a:miter lim="800000"/>
            <a:headEnd/>
            <a:tailEnd/>
          </a:ln>
          <a:effectLst>
            <a:outerShdw dist="117088" dir="751728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n-US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501811" name="Rectangle 51"/>
          <p:cNvSpPr>
            <a:spLocks noChangeArrowheads="1"/>
          </p:cNvSpPr>
          <p:nvPr/>
        </p:nvSpPr>
        <p:spPr bwMode="auto">
          <a:xfrm>
            <a:off x="2203450" y="5429250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ROTACIÓN DE</a:t>
            </a:r>
            <a:br>
              <a:rPr lang="es-ES_tradnl" sz="1000">
                <a:solidFill>
                  <a:srgbClr val="FFFF00"/>
                </a:solidFill>
                <a:latin typeface="Arial" pitchFamily="34" charset="0"/>
              </a:rPr>
            </a:br>
            <a:r>
              <a:rPr lang="es-ES_tradnl" sz="1000">
                <a:solidFill>
                  <a:srgbClr val="FFFF00"/>
                </a:solidFill>
                <a:latin typeface="Arial" pitchFamily="34" charset="0"/>
              </a:rPr>
              <a:t>ACTIVOS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63538" name="Line 52"/>
          <p:cNvSpPr>
            <a:spLocks noChangeShapeType="1"/>
          </p:cNvSpPr>
          <p:nvPr/>
        </p:nvSpPr>
        <p:spPr bwMode="auto">
          <a:xfrm flipH="1">
            <a:off x="3562350" y="5156200"/>
            <a:ext cx="131763" cy="1588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39" name="Line 53"/>
          <p:cNvSpPr>
            <a:spLocks noChangeShapeType="1"/>
          </p:cNvSpPr>
          <p:nvPr/>
        </p:nvSpPr>
        <p:spPr bwMode="auto">
          <a:xfrm flipH="1">
            <a:off x="3562350" y="6016625"/>
            <a:ext cx="131763" cy="1588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0" name="Line 54"/>
          <p:cNvSpPr>
            <a:spLocks noChangeShapeType="1"/>
          </p:cNvSpPr>
          <p:nvPr/>
        </p:nvSpPr>
        <p:spPr bwMode="auto">
          <a:xfrm>
            <a:off x="3562350" y="5156200"/>
            <a:ext cx="1588" cy="860425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1" name="Line 55"/>
          <p:cNvSpPr>
            <a:spLocks noChangeShapeType="1"/>
          </p:cNvSpPr>
          <p:nvPr/>
        </p:nvSpPr>
        <p:spPr bwMode="auto">
          <a:xfrm flipH="1">
            <a:off x="3403600" y="5553075"/>
            <a:ext cx="158750" cy="1588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2" name="Freeform 56"/>
          <p:cNvSpPr>
            <a:spLocks/>
          </p:cNvSpPr>
          <p:nvPr/>
        </p:nvSpPr>
        <p:spPr bwMode="auto">
          <a:xfrm>
            <a:off x="3297238" y="5486400"/>
            <a:ext cx="123825" cy="125413"/>
          </a:xfrm>
          <a:custGeom>
            <a:avLst/>
            <a:gdLst>
              <a:gd name="T0" fmla="*/ 123825 w 78"/>
              <a:gd name="T1" fmla="*/ 0 h 79"/>
              <a:gd name="T2" fmla="*/ 0 w 78"/>
              <a:gd name="T3" fmla="*/ 66675 h 79"/>
              <a:gd name="T4" fmla="*/ 123825 w 78"/>
              <a:gd name="T5" fmla="*/ 125413 h 79"/>
              <a:gd name="T6" fmla="*/ 123825 w 78"/>
              <a:gd name="T7" fmla="*/ 0 h 79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79"/>
              <a:gd name="T14" fmla="*/ 78 w 78"/>
              <a:gd name="T15" fmla="*/ 79 h 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79">
                <a:moveTo>
                  <a:pt x="78" y="0"/>
                </a:moveTo>
                <a:lnTo>
                  <a:pt x="0" y="42"/>
                </a:lnTo>
                <a:lnTo>
                  <a:pt x="78" y="79"/>
                </a:lnTo>
                <a:lnTo>
                  <a:pt x="78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3" name="Line 57"/>
          <p:cNvSpPr>
            <a:spLocks noChangeShapeType="1"/>
          </p:cNvSpPr>
          <p:nvPr/>
        </p:nvSpPr>
        <p:spPr bwMode="auto">
          <a:xfrm flipH="1">
            <a:off x="1271588" y="4183063"/>
            <a:ext cx="200025" cy="1587"/>
          </a:xfrm>
          <a:prstGeom prst="line">
            <a:avLst/>
          </a:prstGeom>
          <a:noFill/>
          <a:ln w="381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4" name="Line 58"/>
          <p:cNvSpPr>
            <a:spLocks noChangeShapeType="1"/>
          </p:cNvSpPr>
          <p:nvPr/>
        </p:nvSpPr>
        <p:spPr bwMode="auto">
          <a:xfrm flipH="1">
            <a:off x="1704975" y="5486400"/>
            <a:ext cx="331788" cy="1588"/>
          </a:xfrm>
          <a:prstGeom prst="line">
            <a:avLst/>
          </a:prstGeom>
          <a:noFill/>
          <a:ln w="381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5" name="Line 59"/>
          <p:cNvSpPr>
            <a:spLocks noChangeShapeType="1"/>
          </p:cNvSpPr>
          <p:nvPr/>
        </p:nvSpPr>
        <p:spPr bwMode="auto">
          <a:xfrm>
            <a:off x="1704975" y="3101975"/>
            <a:ext cx="1588" cy="2384425"/>
          </a:xfrm>
          <a:prstGeom prst="line">
            <a:avLst/>
          </a:prstGeom>
          <a:noFill/>
          <a:ln w="381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6" name="Line 60"/>
          <p:cNvSpPr>
            <a:spLocks noChangeShapeType="1"/>
          </p:cNvSpPr>
          <p:nvPr/>
        </p:nvSpPr>
        <p:spPr bwMode="auto">
          <a:xfrm flipH="1">
            <a:off x="1614488" y="4029075"/>
            <a:ext cx="90487" cy="1588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7" name="Freeform 61"/>
          <p:cNvSpPr>
            <a:spLocks/>
          </p:cNvSpPr>
          <p:nvPr/>
        </p:nvSpPr>
        <p:spPr bwMode="auto">
          <a:xfrm>
            <a:off x="1506538" y="3962400"/>
            <a:ext cx="123825" cy="125413"/>
          </a:xfrm>
          <a:custGeom>
            <a:avLst/>
            <a:gdLst>
              <a:gd name="T0" fmla="*/ 123825 w 78"/>
              <a:gd name="T1" fmla="*/ 0 h 79"/>
              <a:gd name="T2" fmla="*/ 0 w 78"/>
              <a:gd name="T3" fmla="*/ 66675 h 79"/>
              <a:gd name="T4" fmla="*/ 123825 w 78"/>
              <a:gd name="T5" fmla="*/ 125413 h 79"/>
              <a:gd name="T6" fmla="*/ 123825 w 78"/>
              <a:gd name="T7" fmla="*/ 0 h 79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79"/>
              <a:gd name="T14" fmla="*/ 78 w 78"/>
              <a:gd name="T15" fmla="*/ 79 h 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79">
                <a:moveTo>
                  <a:pt x="78" y="0"/>
                </a:moveTo>
                <a:lnTo>
                  <a:pt x="0" y="42"/>
                </a:lnTo>
                <a:lnTo>
                  <a:pt x="78" y="79"/>
                </a:lnTo>
                <a:lnTo>
                  <a:pt x="78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8" name="Line 62"/>
          <p:cNvSpPr>
            <a:spLocks noChangeShapeType="1"/>
          </p:cNvSpPr>
          <p:nvPr/>
        </p:nvSpPr>
        <p:spPr bwMode="auto">
          <a:xfrm flipH="1">
            <a:off x="5086350" y="3233738"/>
            <a:ext cx="198438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49" name="Line 63"/>
          <p:cNvSpPr>
            <a:spLocks noChangeShapeType="1"/>
          </p:cNvSpPr>
          <p:nvPr/>
        </p:nvSpPr>
        <p:spPr bwMode="auto">
          <a:xfrm flipH="1">
            <a:off x="4929188" y="2770188"/>
            <a:ext cx="157162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0" name="Freeform 64"/>
          <p:cNvSpPr>
            <a:spLocks/>
          </p:cNvSpPr>
          <p:nvPr/>
        </p:nvSpPr>
        <p:spPr bwMode="auto">
          <a:xfrm>
            <a:off x="4821238" y="2703513"/>
            <a:ext cx="123825" cy="125412"/>
          </a:xfrm>
          <a:custGeom>
            <a:avLst/>
            <a:gdLst>
              <a:gd name="T0" fmla="*/ 123825 w 78"/>
              <a:gd name="T1" fmla="*/ 0 h 79"/>
              <a:gd name="T2" fmla="*/ 0 w 78"/>
              <a:gd name="T3" fmla="*/ 66675 h 79"/>
              <a:gd name="T4" fmla="*/ 123825 w 78"/>
              <a:gd name="T5" fmla="*/ 125412 h 79"/>
              <a:gd name="T6" fmla="*/ 123825 w 78"/>
              <a:gd name="T7" fmla="*/ 0 h 79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79"/>
              <a:gd name="T14" fmla="*/ 78 w 78"/>
              <a:gd name="T15" fmla="*/ 79 h 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79">
                <a:moveTo>
                  <a:pt x="78" y="0"/>
                </a:moveTo>
                <a:lnTo>
                  <a:pt x="0" y="42"/>
                </a:lnTo>
                <a:lnTo>
                  <a:pt x="78" y="79"/>
                </a:lnTo>
                <a:lnTo>
                  <a:pt x="78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1" name="Line 65"/>
          <p:cNvSpPr>
            <a:spLocks noChangeShapeType="1"/>
          </p:cNvSpPr>
          <p:nvPr/>
        </p:nvSpPr>
        <p:spPr bwMode="auto">
          <a:xfrm flipH="1">
            <a:off x="5091113" y="2392363"/>
            <a:ext cx="198437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2" name="Line 66"/>
          <p:cNvSpPr>
            <a:spLocks noChangeShapeType="1"/>
          </p:cNvSpPr>
          <p:nvPr/>
        </p:nvSpPr>
        <p:spPr bwMode="auto">
          <a:xfrm>
            <a:off x="5091113" y="2392363"/>
            <a:ext cx="1587" cy="860425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3" name="Line 67"/>
          <p:cNvSpPr>
            <a:spLocks noChangeShapeType="1"/>
          </p:cNvSpPr>
          <p:nvPr/>
        </p:nvSpPr>
        <p:spPr bwMode="auto">
          <a:xfrm flipH="1">
            <a:off x="5203825" y="6510338"/>
            <a:ext cx="198438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4" name="Line 68"/>
          <p:cNvSpPr>
            <a:spLocks noChangeShapeType="1"/>
          </p:cNvSpPr>
          <p:nvPr/>
        </p:nvSpPr>
        <p:spPr bwMode="auto">
          <a:xfrm flipH="1">
            <a:off x="5046663" y="6046788"/>
            <a:ext cx="157162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5" name="Freeform 69"/>
          <p:cNvSpPr>
            <a:spLocks/>
          </p:cNvSpPr>
          <p:nvPr/>
        </p:nvSpPr>
        <p:spPr bwMode="auto">
          <a:xfrm>
            <a:off x="4938713" y="5980113"/>
            <a:ext cx="123825" cy="125412"/>
          </a:xfrm>
          <a:custGeom>
            <a:avLst/>
            <a:gdLst>
              <a:gd name="T0" fmla="*/ 123825 w 78"/>
              <a:gd name="T1" fmla="*/ 0 h 79"/>
              <a:gd name="T2" fmla="*/ 0 w 78"/>
              <a:gd name="T3" fmla="*/ 66675 h 79"/>
              <a:gd name="T4" fmla="*/ 123825 w 78"/>
              <a:gd name="T5" fmla="*/ 125412 h 79"/>
              <a:gd name="T6" fmla="*/ 123825 w 78"/>
              <a:gd name="T7" fmla="*/ 0 h 79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79"/>
              <a:gd name="T14" fmla="*/ 78 w 78"/>
              <a:gd name="T15" fmla="*/ 79 h 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79">
                <a:moveTo>
                  <a:pt x="78" y="0"/>
                </a:moveTo>
                <a:lnTo>
                  <a:pt x="0" y="42"/>
                </a:lnTo>
                <a:lnTo>
                  <a:pt x="78" y="79"/>
                </a:lnTo>
                <a:lnTo>
                  <a:pt x="78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6" name="Line 70"/>
          <p:cNvSpPr>
            <a:spLocks noChangeShapeType="1"/>
          </p:cNvSpPr>
          <p:nvPr/>
        </p:nvSpPr>
        <p:spPr bwMode="auto">
          <a:xfrm flipH="1">
            <a:off x="5208588" y="5668963"/>
            <a:ext cx="198437" cy="1587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63557" name="Line 71"/>
          <p:cNvSpPr>
            <a:spLocks noChangeShapeType="1"/>
          </p:cNvSpPr>
          <p:nvPr/>
        </p:nvSpPr>
        <p:spPr bwMode="auto">
          <a:xfrm>
            <a:off x="5208588" y="5668963"/>
            <a:ext cx="1587" cy="860425"/>
          </a:xfrm>
          <a:prstGeom prst="line">
            <a:avLst/>
          </a:prstGeom>
          <a:noFill/>
          <a:ln w="25400">
            <a:solidFill>
              <a:srgbClr val="33CC33"/>
            </a:solidFill>
            <a:round/>
            <a:headEnd/>
            <a:tailEnd/>
          </a:ln>
        </p:spPr>
        <p:txBody>
          <a:bodyPr/>
          <a:lstStyle/>
          <a:p>
            <a:endParaRPr lang="es-ES"/>
          </a:p>
        </p:txBody>
      </p:sp>
      <p:sp>
        <p:nvSpPr>
          <p:cNvPr id="501832" name="Text Box 72"/>
          <p:cNvSpPr txBox="1">
            <a:spLocks noChangeArrowheads="1"/>
          </p:cNvSpPr>
          <p:nvPr/>
        </p:nvSpPr>
        <p:spPr bwMode="auto">
          <a:xfrm>
            <a:off x="7754938" y="3611563"/>
            <a:ext cx="4048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(+)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33" name="Text Box 73"/>
          <p:cNvSpPr txBox="1">
            <a:spLocks noChangeArrowheads="1"/>
          </p:cNvSpPr>
          <p:nvPr/>
        </p:nvSpPr>
        <p:spPr bwMode="auto">
          <a:xfrm>
            <a:off x="7754938" y="2925763"/>
            <a:ext cx="4048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(+)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34" name="Text Box 74"/>
          <p:cNvSpPr txBox="1">
            <a:spLocks noChangeArrowheads="1"/>
          </p:cNvSpPr>
          <p:nvPr/>
        </p:nvSpPr>
        <p:spPr bwMode="auto">
          <a:xfrm>
            <a:off x="7839075" y="5973763"/>
            <a:ext cx="4048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(+)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35" name="Text Box 75"/>
          <p:cNvSpPr txBox="1">
            <a:spLocks noChangeArrowheads="1"/>
          </p:cNvSpPr>
          <p:nvPr/>
        </p:nvSpPr>
        <p:spPr bwMode="auto">
          <a:xfrm>
            <a:off x="7831138" y="5287963"/>
            <a:ext cx="4048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(+)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36" name="Text Box 76"/>
          <p:cNvSpPr txBox="1">
            <a:spLocks noChangeArrowheads="1"/>
          </p:cNvSpPr>
          <p:nvPr/>
        </p:nvSpPr>
        <p:spPr bwMode="auto">
          <a:xfrm>
            <a:off x="5697538" y="5897563"/>
            <a:ext cx="4048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(+)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37" name="Text Box 77"/>
          <p:cNvSpPr txBox="1">
            <a:spLocks noChangeArrowheads="1"/>
          </p:cNvSpPr>
          <p:nvPr/>
        </p:nvSpPr>
        <p:spPr bwMode="auto">
          <a:xfrm>
            <a:off x="5624513" y="2697163"/>
            <a:ext cx="3698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</a:t>
            </a:r>
            <a:r>
              <a:rPr lang="es-ES_tradnl" sz="1600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-</a:t>
            </a: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38" name="Text Box 78"/>
          <p:cNvSpPr txBox="1">
            <a:spLocks noChangeArrowheads="1"/>
          </p:cNvSpPr>
          <p:nvPr/>
        </p:nvSpPr>
        <p:spPr bwMode="auto">
          <a:xfrm>
            <a:off x="4100513" y="5440363"/>
            <a:ext cx="358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</a:t>
            </a:r>
            <a:r>
              <a:rPr lang="es-ES_tradnl" sz="160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lang="es-ES_tradnl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39" name="Text Box 79"/>
          <p:cNvSpPr txBox="1">
            <a:spLocks noChangeArrowheads="1"/>
          </p:cNvSpPr>
          <p:nvPr/>
        </p:nvSpPr>
        <p:spPr bwMode="auto">
          <a:xfrm>
            <a:off x="4024313" y="3078163"/>
            <a:ext cx="358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</a:t>
            </a:r>
            <a:r>
              <a:rPr lang="es-ES_tradnl" sz="1600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01840" name="Text Box 80"/>
          <p:cNvSpPr txBox="1">
            <a:spLocks noChangeArrowheads="1"/>
          </p:cNvSpPr>
          <p:nvPr/>
        </p:nvSpPr>
        <p:spPr bwMode="auto">
          <a:xfrm>
            <a:off x="2347913" y="4068763"/>
            <a:ext cx="403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(</a:t>
            </a:r>
            <a:r>
              <a:rPr lang="es-ES_tradnl" sz="1600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x</a:t>
            </a:r>
            <a:r>
              <a:rPr lang="es-ES_tradnl" b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)</a:t>
            </a:r>
            <a:endParaRPr lang="es-ES_tradnl" sz="1800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63567" name="Rectangle 82"/>
          <p:cNvSpPr>
            <a:spLocks noChangeArrowheads="1"/>
          </p:cNvSpPr>
          <p:nvPr/>
        </p:nvSpPr>
        <p:spPr bwMode="auto">
          <a:xfrm>
            <a:off x="2987675" y="1125538"/>
            <a:ext cx="3455988" cy="431800"/>
          </a:xfrm>
          <a:prstGeom prst="rect">
            <a:avLst/>
          </a:prstGeom>
          <a:solidFill>
            <a:srgbClr val="000080">
              <a:alpha val="59999"/>
            </a:srgbClr>
          </a:solidFill>
          <a:ln w="28575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endParaRPr lang="en-US" sz="1000"/>
          </a:p>
        </p:txBody>
      </p:sp>
      <p:sp>
        <p:nvSpPr>
          <p:cNvPr id="63568" name="Rectangle 83"/>
          <p:cNvSpPr>
            <a:spLocks noChangeArrowheads="1"/>
          </p:cNvSpPr>
          <p:nvPr/>
        </p:nvSpPr>
        <p:spPr bwMode="auto">
          <a:xfrm>
            <a:off x="2916238" y="1168400"/>
            <a:ext cx="37449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s-ES_tradnl" sz="2000">
                <a:solidFill>
                  <a:srgbClr val="FFFF00"/>
                </a:solidFill>
              </a:rPr>
              <a:t>DIAGRAMA DUPONT</a:t>
            </a:r>
            <a:endParaRPr lang="es-ES_tradnl" sz="2700">
              <a:solidFill>
                <a:srgbClr val="FFFF00"/>
              </a:solidFill>
              <a:latin typeface="Times New Roman" pitchFamily="18" charset="0"/>
            </a:endParaRPr>
          </a:p>
        </p:txBody>
      </p:sp>
      <p:grpSp>
        <p:nvGrpSpPr>
          <p:cNvPr id="2" name="Group 85"/>
          <p:cNvGrpSpPr>
            <a:grpSpLocks/>
          </p:cNvGrpSpPr>
          <p:nvPr/>
        </p:nvGrpSpPr>
        <p:grpSpPr bwMode="auto">
          <a:xfrm>
            <a:off x="1727200" y="115888"/>
            <a:ext cx="6000750" cy="917575"/>
            <a:chOff x="1088" y="85"/>
            <a:chExt cx="3780" cy="578"/>
          </a:xfrm>
        </p:grpSpPr>
        <p:pic>
          <p:nvPicPr>
            <p:cNvPr id="63572" name="Picture 86" descr="BARRITA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33D00"/>
                </a:clrFrom>
                <a:clrTo>
                  <a:srgbClr val="033D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88" y="85"/>
              <a:ext cx="3780" cy="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847" name="Text Box 87"/>
            <p:cNvSpPr txBox="1">
              <a:spLocks noChangeArrowheads="1"/>
            </p:cNvSpPr>
            <p:nvPr/>
          </p:nvSpPr>
          <p:spPr bwMode="auto">
            <a:xfrm>
              <a:off x="1655" y="220"/>
              <a:ext cx="26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63500" dir="3187806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s-ES_tradnl" sz="2400" b="0">
                  <a:solidFill>
                    <a:srgbClr val="FFFF00"/>
                  </a:solidFill>
                  <a:latin typeface="Arial Black" pitchFamily="34" charset="0"/>
                </a:rPr>
                <a:t>ANALISIS FINANCIERO</a:t>
              </a:r>
              <a:endParaRPr lang="es-ES" sz="2400" b="0">
                <a:solidFill>
                  <a:srgbClr val="FFFF00"/>
                </a:solidFill>
                <a:latin typeface="Arial Black" pitchFamily="34" charset="0"/>
              </a:endParaRPr>
            </a:p>
          </p:txBody>
        </p:sp>
      </p:grpSp>
      <p:sp>
        <p:nvSpPr>
          <p:cNvPr id="63570" name="Oval 88"/>
          <p:cNvSpPr>
            <a:spLocks noChangeArrowheads="1"/>
          </p:cNvSpPr>
          <p:nvPr/>
        </p:nvSpPr>
        <p:spPr bwMode="auto">
          <a:xfrm>
            <a:off x="250825" y="3430588"/>
            <a:ext cx="1223963" cy="1150937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749A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5C7A00"/>
            </a:prstShdw>
          </a:effec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01841" name="Rectangle 81"/>
          <p:cNvSpPr>
            <a:spLocks noChangeArrowheads="1"/>
          </p:cNvSpPr>
          <p:nvPr/>
        </p:nvSpPr>
        <p:spPr bwMode="auto">
          <a:xfrm>
            <a:off x="393700" y="3789363"/>
            <a:ext cx="8572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s-ES_tradnl" sz="900">
                <a:latin typeface="Arial" pitchFamily="34" charset="0"/>
              </a:rPr>
              <a:t>RENTABILIDAD</a:t>
            </a:r>
          </a:p>
          <a:p>
            <a:pPr algn="ctr">
              <a:defRPr/>
            </a:pPr>
            <a:r>
              <a:rPr lang="es-ES_tradnl" sz="900">
                <a:latin typeface="Arial" pitchFamily="34" charset="0"/>
              </a:rPr>
              <a:t> NETA</a:t>
            </a:r>
          </a:p>
          <a:p>
            <a:pPr algn="ctr">
              <a:defRPr/>
            </a:pPr>
            <a:r>
              <a:rPr lang="es-ES_tradnl" sz="900">
                <a:latin typeface="Arial" pitchFamily="34" charset="0"/>
              </a:rPr>
              <a:t>DE ACTIVOS</a:t>
            </a:r>
            <a:endParaRPr lang="es-ES_tradnl" sz="1800" i="1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8" descr="j01788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Text Box 9"/>
          <p:cNvSpPr txBox="1">
            <a:spLocks noChangeArrowheads="1"/>
          </p:cNvSpPr>
          <p:nvPr/>
        </p:nvSpPr>
        <p:spPr bwMode="auto">
          <a:xfrm>
            <a:off x="323850" y="188913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>
                <a:solidFill>
                  <a:schemeClr val="bg1"/>
                </a:solidFill>
              </a:rPr>
              <a:t>INFORME FINANCIERO</a:t>
            </a:r>
          </a:p>
        </p:txBody>
      </p:sp>
      <p:sp>
        <p:nvSpPr>
          <p:cNvPr id="55300" name="Rectangle 11"/>
          <p:cNvSpPr>
            <a:spLocks noChangeArrowheads="1"/>
          </p:cNvSpPr>
          <p:nvPr/>
        </p:nvSpPr>
        <p:spPr bwMode="auto">
          <a:xfrm>
            <a:off x="0" y="4437063"/>
            <a:ext cx="5148263" cy="242093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55301" name="Text Box 12"/>
          <p:cNvSpPr txBox="1">
            <a:spLocks noChangeArrowheads="1"/>
          </p:cNvSpPr>
          <p:nvPr/>
        </p:nvSpPr>
        <p:spPr bwMode="auto">
          <a:xfrm>
            <a:off x="323850" y="4575175"/>
            <a:ext cx="4897438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 b="1">
                <a:solidFill>
                  <a:schemeClr val="bg1"/>
                </a:solidFill>
                <a:latin typeface="Lucida Sans Unicode" pitchFamily="-110" charset="-52"/>
              </a:rPr>
              <a:t>Un informe financiero contiene un análisis pormenorizado de las cuentas más representativas de un balance financiero (General y Resultados).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4286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EL ADMINISTRADOR FINANCIERO:</a:t>
            </a:r>
            <a:br>
              <a:rPr lang="es-ES" dirty="0" smtClean="0"/>
            </a:b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503238" y="1571625"/>
          <a:ext cx="8183562" cy="4429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357166"/>
            <a:ext cx="8183880" cy="105156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28596" y="1785926"/>
            <a:ext cx="8183880" cy="4187952"/>
          </a:xfrm>
        </p:spPr>
        <p:txBody>
          <a:bodyPr/>
          <a:lstStyle/>
          <a:p>
            <a:endParaRPr lang="es-E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10" y="357166"/>
            <a:ext cx="8183880" cy="1051560"/>
          </a:xfrm>
        </p:spPr>
        <p:txBody>
          <a:bodyPr/>
          <a:lstStyle/>
          <a:p>
            <a:r>
              <a:rPr lang="es-ES" dirty="0" smtClean="0"/>
              <a:t>ADMINISTRADOR FINANCIERO</a:t>
            </a:r>
            <a:endParaRPr lang="es-E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28625" y="1928813"/>
          <a:ext cx="8183563" cy="418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1290</TotalTime>
  <Words>2023</Words>
  <PresentationFormat>Presentación en pantalla (4:3)</PresentationFormat>
  <Paragraphs>495</Paragraphs>
  <Slides>80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80</vt:i4>
      </vt:variant>
    </vt:vector>
  </HeadingPairs>
  <TitlesOfParts>
    <vt:vector size="83" baseType="lpstr">
      <vt:lpstr>Aspecto</vt:lpstr>
      <vt:lpstr>Diseño predeterminado</vt:lpstr>
      <vt:lpstr>Gráfico</vt:lpstr>
      <vt:lpstr>FINANZAS</vt:lpstr>
      <vt:lpstr>LA ORGANIZACIÓN EMPRESARIAL Y SU ENTORNO</vt:lpstr>
      <vt:lpstr>OBJETIVO DE LAS FINANZAS</vt:lpstr>
      <vt:lpstr>DETERMINANTES DEL VALOR DE UNA EMPRESA</vt:lpstr>
      <vt:lpstr>BENEFICIARIOS</vt:lpstr>
      <vt:lpstr>PRINCIPIOS FINANCIEROS</vt:lpstr>
      <vt:lpstr>PRINCIPIOS FINANCIEROS</vt:lpstr>
      <vt:lpstr>EL ADMINISTRADOR FINANCIERO: </vt:lpstr>
      <vt:lpstr>ADMINISTRADOR FINANCIERO</vt:lpstr>
      <vt:lpstr>LA EMPRESA Y LOS MERCADOS FINANCIEROS</vt:lpstr>
      <vt:lpstr>FUENTES DE FINANCIAMIENTO</vt:lpstr>
      <vt:lpstr>Diapositiva 12</vt:lpstr>
      <vt:lpstr>Diapositiva 13</vt:lpstr>
      <vt:lpstr>Diapositiva 14</vt:lpstr>
      <vt:lpstr>Diapositiva 15</vt:lpstr>
      <vt:lpstr>Análisis Financiero</vt:lpstr>
      <vt:lpstr>Análisis Financiero</vt:lpstr>
      <vt:lpstr>Análisis Financiero</vt:lpstr>
      <vt:lpstr>Análisis Financiero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Análisis Financiero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Análisis Financiero</vt:lpstr>
      <vt:lpstr>Análisis Financiero</vt:lpstr>
      <vt:lpstr>Análisis Financiero</vt:lpstr>
      <vt:lpstr>Diapositiva 54</vt:lpstr>
      <vt:lpstr>Diapositiva 55</vt:lpstr>
      <vt:lpstr>INDICES DE RENTABILIDAD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Diapositiva 64</vt:lpstr>
      <vt:lpstr>INDICES DE ACTIVIDAD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INDICES DE ENDUDAMIENTO</vt:lpstr>
      <vt:lpstr>Diapositiva 74</vt:lpstr>
      <vt:lpstr>INDICES DE LIQUIDEZ</vt:lpstr>
      <vt:lpstr>Diapositiva 76</vt:lpstr>
      <vt:lpstr>Diapositiva 77</vt:lpstr>
      <vt:lpstr>Diapositiva 78</vt:lpstr>
      <vt:lpstr>Diapositiva 79</vt:lpstr>
      <vt:lpstr>Diapositiva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FINANZAS</dc:title>
  <dc:creator>Danny Sandoval</dc:creator>
  <cp:lastModifiedBy>Danny Sandoval</cp:lastModifiedBy>
  <cp:revision>107</cp:revision>
  <dcterms:created xsi:type="dcterms:W3CDTF">2009-10-18T13:40:55Z</dcterms:created>
  <dcterms:modified xsi:type="dcterms:W3CDTF">2011-05-03T02:47:05Z</dcterms:modified>
</cp:coreProperties>
</file>